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59"/>
  </p:notesMasterIdLst>
  <p:handoutMasterIdLst>
    <p:handoutMasterId r:id="rId60"/>
  </p:handoutMasterIdLst>
  <p:sldIdLst>
    <p:sldId id="256" r:id="rId2"/>
    <p:sldId id="295" r:id="rId3"/>
    <p:sldId id="258" r:id="rId4"/>
    <p:sldId id="260" r:id="rId5"/>
    <p:sldId id="310" r:id="rId6"/>
    <p:sldId id="261" r:id="rId7"/>
    <p:sldId id="311" r:id="rId8"/>
    <p:sldId id="312" r:id="rId9"/>
    <p:sldId id="313" r:id="rId10"/>
    <p:sldId id="314" r:id="rId11"/>
    <p:sldId id="324" r:id="rId12"/>
    <p:sldId id="325" r:id="rId13"/>
    <p:sldId id="326" r:id="rId14"/>
    <p:sldId id="323" r:id="rId15"/>
    <p:sldId id="263" r:id="rId16"/>
    <p:sldId id="265" r:id="rId17"/>
    <p:sldId id="266" r:id="rId18"/>
    <p:sldId id="267" r:id="rId19"/>
    <p:sldId id="268" r:id="rId20"/>
    <p:sldId id="269" r:id="rId21"/>
    <p:sldId id="271" r:id="rId22"/>
    <p:sldId id="272" r:id="rId23"/>
    <p:sldId id="274" r:id="rId24"/>
    <p:sldId id="278" r:id="rId25"/>
    <p:sldId id="303" r:id="rId26"/>
    <p:sldId id="279" r:id="rId27"/>
    <p:sldId id="304" r:id="rId28"/>
    <p:sldId id="280" r:id="rId29"/>
    <p:sldId id="305" r:id="rId30"/>
    <p:sldId id="306" r:id="rId31"/>
    <p:sldId id="307" r:id="rId32"/>
    <p:sldId id="281" r:id="rId33"/>
    <p:sldId id="275" r:id="rId34"/>
    <p:sldId id="276" r:id="rId35"/>
    <p:sldId id="277" r:id="rId36"/>
    <p:sldId id="298" r:id="rId37"/>
    <p:sldId id="282" r:id="rId38"/>
    <p:sldId id="300" r:id="rId39"/>
    <p:sldId id="283" r:id="rId40"/>
    <p:sldId id="308" r:id="rId41"/>
    <p:sldId id="284" r:id="rId42"/>
    <p:sldId id="309" r:id="rId43"/>
    <p:sldId id="286" r:id="rId44"/>
    <p:sldId id="287" r:id="rId45"/>
    <p:sldId id="288" r:id="rId46"/>
    <p:sldId id="296" r:id="rId47"/>
    <p:sldId id="301" r:id="rId48"/>
    <p:sldId id="297" r:id="rId49"/>
    <p:sldId id="302" r:id="rId50"/>
    <p:sldId id="316" r:id="rId51"/>
    <p:sldId id="317" r:id="rId52"/>
    <p:sldId id="318" r:id="rId53"/>
    <p:sldId id="319" r:id="rId54"/>
    <p:sldId id="320" r:id="rId55"/>
    <p:sldId id="327" r:id="rId56"/>
    <p:sldId id="321" r:id="rId57"/>
    <p:sldId id="293" r:id="rId58"/>
  </p:sldIdLst>
  <p:sldSz cx="12192000" cy="6858000"/>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277"/>
    <a:srgbClr val="00CC00"/>
    <a:srgbClr val="FF7901"/>
    <a:srgbClr val="66CCFF"/>
    <a:srgbClr val="E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404" autoAdjust="0"/>
  </p:normalViewPr>
  <p:slideViewPr>
    <p:cSldViewPr snapToGrid="0">
      <p:cViewPr varScale="1">
        <p:scale>
          <a:sx n="73" d="100"/>
          <a:sy n="73" d="100"/>
        </p:scale>
        <p:origin x="77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6D1754C2-976C-40D4-807F-2447C1FC4CD3}" type="datetimeFigureOut">
              <a:rPr lang="tr-TR" smtClean="0"/>
              <a:pPr/>
              <a:t>17.07.2018</a:t>
            </a:fld>
            <a:endParaRPr lang="tr-TR"/>
          </a:p>
        </p:txBody>
      </p:sp>
      <p:sp>
        <p:nvSpPr>
          <p:cNvPr id="4" name="Altbilgi Yer Tutucusu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781ACB07-B0F6-44C0-AEB0-591836B2776C}" type="slidenum">
              <a:rPr lang="tr-TR" smtClean="0"/>
              <a:pPr/>
              <a:t>‹#›</a:t>
            </a:fld>
            <a:endParaRPr lang="tr-TR"/>
          </a:p>
        </p:txBody>
      </p:sp>
    </p:spTree>
    <p:extLst>
      <p:ext uri="{BB962C8B-B14F-4D97-AF65-F5344CB8AC3E}">
        <p14:creationId xmlns:p14="http://schemas.microsoft.com/office/powerpoint/2010/main" val="4142708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4E860F13-6AE7-4332-A95F-73A199684A22}" type="datetimeFigureOut">
              <a:rPr lang="tr-TR" smtClean="0"/>
              <a:pPr/>
              <a:t>17.07.2018</a:t>
            </a:fld>
            <a:endParaRPr lang="tr-TR"/>
          </a:p>
        </p:txBody>
      </p:sp>
      <p:sp>
        <p:nvSpPr>
          <p:cNvPr id="4" name="Slayt Görüntüsü Yer Tutucusu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4DFBD4BA-2DB7-4FE1-AA4D-0A3E37E16512}" type="slidenum">
              <a:rPr lang="tr-TR" smtClean="0"/>
              <a:pPr/>
              <a:t>‹#›</a:t>
            </a:fld>
            <a:endParaRPr lang="tr-TR"/>
          </a:p>
        </p:txBody>
      </p:sp>
    </p:spTree>
    <p:extLst>
      <p:ext uri="{BB962C8B-B14F-4D97-AF65-F5344CB8AC3E}">
        <p14:creationId xmlns:p14="http://schemas.microsoft.com/office/powerpoint/2010/main" val="1613128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DFBD4BA-2DB7-4FE1-AA4D-0A3E37E16512}" type="slidenum">
              <a:rPr lang="tr-TR" smtClean="0"/>
              <a:pPr/>
              <a:t>2</a:t>
            </a:fld>
            <a:endParaRPr lang="tr-TR"/>
          </a:p>
        </p:txBody>
      </p:sp>
    </p:spTree>
    <p:extLst>
      <p:ext uri="{BB962C8B-B14F-4D97-AF65-F5344CB8AC3E}">
        <p14:creationId xmlns:p14="http://schemas.microsoft.com/office/powerpoint/2010/main" val="397560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DFBD4BA-2DB7-4FE1-AA4D-0A3E37E16512}" type="slidenum">
              <a:rPr lang="tr-TR" smtClean="0"/>
              <a:pPr/>
              <a:t>35</a:t>
            </a:fld>
            <a:endParaRPr lang="tr-TR"/>
          </a:p>
        </p:txBody>
      </p:sp>
    </p:spTree>
    <p:extLst>
      <p:ext uri="{BB962C8B-B14F-4D97-AF65-F5344CB8AC3E}">
        <p14:creationId xmlns:p14="http://schemas.microsoft.com/office/powerpoint/2010/main" val="62650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DFBD4BA-2DB7-4FE1-AA4D-0A3E37E16512}" type="slidenum">
              <a:rPr lang="tr-TR" smtClean="0"/>
              <a:pPr/>
              <a:t>45</a:t>
            </a:fld>
            <a:endParaRPr lang="tr-TR"/>
          </a:p>
        </p:txBody>
      </p:sp>
    </p:spTree>
    <p:extLst>
      <p:ext uri="{BB962C8B-B14F-4D97-AF65-F5344CB8AC3E}">
        <p14:creationId xmlns:p14="http://schemas.microsoft.com/office/powerpoint/2010/main" val="72912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DFBD4BA-2DB7-4FE1-AA4D-0A3E37E16512}" type="slidenum">
              <a:rPr lang="tr-TR" smtClean="0"/>
              <a:pPr/>
              <a:t>46</a:t>
            </a:fld>
            <a:endParaRPr lang="tr-TR"/>
          </a:p>
        </p:txBody>
      </p:sp>
    </p:spTree>
    <p:extLst>
      <p:ext uri="{BB962C8B-B14F-4D97-AF65-F5344CB8AC3E}">
        <p14:creationId xmlns:p14="http://schemas.microsoft.com/office/powerpoint/2010/main" val="55749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CC2C8932-76DB-47E7-A8F1-89613F678197}" type="datetime1">
              <a:rPr lang="tr-TR" smtClean="0"/>
              <a:pPr/>
              <a:t>17.07.2018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27762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C44F92E-4AED-4EE4-9656-B85853FEF955}" type="datetime1">
              <a:rPr lang="tr-TR" smtClean="0"/>
              <a:pPr/>
              <a:t>17.07.2018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219025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21FF423-255D-497B-915D-C1EE4B0100BB}" type="datetime1">
              <a:rPr lang="tr-TR" smtClean="0"/>
              <a:pPr/>
              <a:t>17.07.2018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250659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D32588-7416-467E-A657-B70F4DEAB93B}" type="datetime1">
              <a:rPr lang="tr-TR" smtClean="0"/>
              <a:pPr/>
              <a:t>17.07.2018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423034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835FFE9-D8EE-4D53-9A4E-2DE83466D7ED}" type="datetime1">
              <a:rPr lang="tr-TR" smtClean="0"/>
              <a:pPr/>
              <a:t>17.07.2018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70318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4B1FE2A-CC10-4436-A425-AF70D9AA5B9D}" type="datetime1">
              <a:rPr lang="tr-TR" smtClean="0"/>
              <a:pPr/>
              <a:t>17.07.2018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338702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013F010-98AE-4B09-A5AD-B0BE0B215C91}" type="datetime1">
              <a:rPr lang="tr-TR" smtClean="0"/>
              <a:pPr/>
              <a:t>17.07.2018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43810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037FA09-BABC-43DC-84F4-1E9DB6FBF0E3}" type="datetime1">
              <a:rPr lang="tr-TR" smtClean="0"/>
              <a:pPr/>
              <a:t>17.07.2018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375271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6EFC0-B863-4F5A-B352-94A1A5196002}" type="datetime1">
              <a:rPr lang="tr-TR" smtClean="0"/>
              <a:pPr/>
              <a:t>17.07.2018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221063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DE2AF44-B3D1-4441-A0A9-3D6E7A47CC7F}" type="datetime1">
              <a:rPr lang="tr-TR" smtClean="0"/>
              <a:pPr/>
              <a:t>17.07.2018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182972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4439D57-EC6F-47E7-9D0D-82B4112319C7}" type="datetime1">
              <a:rPr lang="tr-TR" smtClean="0"/>
              <a:pPr/>
              <a:t>17.07.2018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0E98F0-4A37-44DE-B88F-642E147780B1}" type="slidenum">
              <a:rPr lang="tr-TR" smtClean="0"/>
              <a:pPr/>
              <a:t>‹#›</a:t>
            </a:fld>
            <a:endParaRPr lang="tr-TR"/>
          </a:p>
        </p:txBody>
      </p:sp>
    </p:spTree>
    <p:extLst>
      <p:ext uri="{BB962C8B-B14F-4D97-AF65-F5344CB8AC3E}">
        <p14:creationId xmlns:p14="http://schemas.microsoft.com/office/powerpoint/2010/main" val="2096400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A99E7-C4C7-46B5-9B81-CCB5D3BD936B}" type="datetime1">
              <a:rPr lang="tr-TR" smtClean="0"/>
              <a:pPr/>
              <a:t>17.07.2018</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E98F0-4A37-44DE-B88F-642E147780B1}" type="slidenum">
              <a:rPr lang="tr-TR" smtClean="0"/>
              <a:pPr/>
              <a:t>‹#›</a:t>
            </a:fld>
            <a:endParaRPr lang="tr-TR"/>
          </a:p>
        </p:txBody>
      </p:sp>
    </p:spTree>
    <p:extLst>
      <p:ext uri="{BB962C8B-B14F-4D97-AF65-F5344CB8AC3E}">
        <p14:creationId xmlns:p14="http://schemas.microsoft.com/office/powerpoint/2010/main" val="2788283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jpe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8.jpe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80" y="245640"/>
            <a:ext cx="1351738" cy="1310791"/>
          </a:xfrm>
          <a:prstGeom prst="rect">
            <a:avLst/>
          </a:prstGeom>
        </p:spPr>
      </p:pic>
      <p:sp>
        <p:nvSpPr>
          <p:cNvPr id="4" name="Metin kutusu 3"/>
          <p:cNvSpPr txBox="1"/>
          <p:nvPr/>
        </p:nvSpPr>
        <p:spPr>
          <a:xfrm>
            <a:off x="10493295" y="1382759"/>
            <a:ext cx="1338488"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5" name="Metin kutusu 4"/>
          <p:cNvSpPr txBox="1"/>
          <p:nvPr/>
        </p:nvSpPr>
        <p:spPr>
          <a:xfrm>
            <a:off x="2621405" y="602324"/>
            <a:ext cx="6947211" cy="954107"/>
          </a:xfrm>
          <a:prstGeom prst="rect">
            <a:avLst/>
          </a:prstGeom>
          <a:solidFill>
            <a:schemeClr val="accent6">
              <a:lumMod val="40000"/>
              <a:lumOff val="60000"/>
              <a:alpha val="71000"/>
            </a:schemeClr>
          </a:solidFill>
          <a:effectLst>
            <a:glow rad="63500">
              <a:schemeClr val="accent5">
                <a:satMod val="175000"/>
                <a:alpha val="40000"/>
              </a:schemeClr>
            </a:glow>
            <a:softEdge rad="76200"/>
          </a:effectLst>
        </p:spPr>
        <p:txBody>
          <a:bodyPr wrap="square" rtlCol="0">
            <a:spAutoFit/>
          </a:bodyPr>
          <a:lstStyle/>
          <a:p>
            <a:pPr algn="ctr"/>
            <a:r>
              <a:rPr lang="tr-TR" sz="2800" b="1" dirty="0" smtClean="0">
                <a:latin typeface="Calibri" panose="020F0502020204030204" pitchFamily="34" charset="0"/>
                <a:cs typeface="Calibri" panose="020F0502020204030204" pitchFamily="34" charset="0"/>
              </a:rPr>
              <a:t>ADANA VALİLİĞİ</a:t>
            </a:r>
          </a:p>
          <a:p>
            <a:pPr algn="ctr"/>
            <a:r>
              <a:rPr lang="tr-TR" sz="2800" b="1" dirty="0" smtClean="0">
                <a:latin typeface="Calibri" panose="020F0502020204030204" pitchFamily="34" charset="0"/>
                <a:cs typeface="Calibri" panose="020F0502020204030204" pitchFamily="34" charset="0"/>
              </a:rPr>
              <a:t>İl Afet ve Acil Durum Müdürlüğü</a:t>
            </a:r>
            <a:endParaRPr lang="tr-TR" sz="2800" b="1" dirty="0">
              <a:latin typeface="Calibri" panose="020F0502020204030204" pitchFamily="34" charset="0"/>
              <a:cs typeface="Calibri" panose="020F0502020204030204" pitchFamily="34" charset="0"/>
            </a:endParaRPr>
          </a:p>
        </p:txBody>
      </p:sp>
      <p:sp>
        <p:nvSpPr>
          <p:cNvPr id="10" name="Metin kutusu 9"/>
          <p:cNvSpPr txBox="1"/>
          <p:nvPr/>
        </p:nvSpPr>
        <p:spPr>
          <a:xfrm>
            <a:off x="1782618" y="2277374"/>
            <a:ext cx="8710676" cy="2062103"/>
          </a:xfrm>
          <a:prstGeom prst="rect">
            <a:avLst/>
          </a:prstGeom>
          <a:noFill/>
        </p:spPr>
        <p:txBody>
          <a:bodyPr wrap="square" rtlCol="0">
            <a:spAutoFit/>
          </a:bodyPr>
          <a:lstStyle/>
          <a:p>
            <a:pPr algn="ctr"/>
            <a:r>
              <a:rPr lang="tr-TR" altLang="tr-TR" sz="4000" b="1" dirty="0" smtClean="0">
                <a:latin typeface="Calibri" panose="020F0502020204030204" pitchFamily="34" charset="0"/>
                <a:cs typeface="Calibri" panose="020F0502020204030204" pitchFamily="34" charset="0"/>
              </a:rPr>
              <a:t>SİVİL SAVUNMANIN </a:t>
            </a:r>
          </a:p>
          <a:p>
            <a:pPr algn="ctr"/>
            <a:r>
              <a:rPr lang="tr-TR" altLang="tr-TR" sz="4000" b="1" dirty="0" smtClean="0">
                <a:latin typeface="Calibri" panose="020F0502020204030204" pitchFamily="34" charset="0"/>
                <a:cs typeface="Calibri" panose="020F0502020204030204" pitchFamily="34" charset="0"/>
              </a:rPr>
              <a:t>ÖNEMİ VE PLAN HAZIRLANMASI</a:t>
            </a:r>
          </a:p>
          <a:p>
            <a:pPr algn="ctr"/>
            <a:endParaRPr lang="tr-TR" altLang="tr-TR" sz="800" b="1" dirty="0" smtClean="0">
              <a:latin typeface="Calibri" panose="020F0502020204030204" pitchFamily="34" charset="0"/>
              <a:cs typeface="Calibri" panose="020F0502020204030204" pitchFamily="34" charset="0"/>
            </a:endParaRPr>
          </a:p>
          <a:p>
            <a:pPr algn="ctr"/>
            <a:r>
              <a:rPr lang="tr-TR" altLang="tr-TR" sz="4000" b="1" dirty="0" smtClean="0">
                <a:latin typeface="Calibri" panose="020F0502020204030204" pitchFamily="34" charset="0"/>
                <a:cs typeface="Calibri" panose="020F0502020204030204" pitchFamily="34" charset="0"/>
              </a:rPr>
              <a:t>GÖREV VE SORUMLULUKLARIMIZ </a:t>
            </a:r>
            <a:endParaRPr lang="tr-TR" altLang="tr-TR" sz="4000" b="1" dirty="0">
              <a:latin typeface="Calibri" panose="020F0502020204030204" pitchFamily="34" charset="0"/>
              <a:cs typeface="Calibri" panose="020F0502020204030204" pitchFamily="34" charset="0"/>
            </a:endParaRPr>
          </a:p>
        </p:txBody>
      </p:sp>
      <p:sp>
        <p:nvSpPr>
          <p:cNvPr id="11" name="Metin kutusu 10"/>
          <p:cNvSpPr txBox="1"/>
          <p:nvPr/>
        </p:nvSpPr>
        <p:spPr>
          <a:xfrm>
            <a:off x="3899140" y="5791362"/>
            <a:ext cx="4192437" cy="461665"/>
          </a:xfrm>
          <a:prstGeom prst="rect">
            <a:avLst/>
          </a:prstGeom>
          <a:noFill/>
        </p:spPr>
        <p:txBody>
          <a:bodyPr wrap="square" rtlCol="0">
            <a:spAutoFit/>
          </a:bodyPr>
          <a:lstStyle/>
          <a:p>
            <a:pPr algn="ctr"/>
            <a:r>
              <a:rPr lang="tr-TR" altLang="tr-TR" sz="2400" b="1" i="1" dirty="0" smtClean="0">
                <a:solidFill>
                  <a:srgbClr val="C00000"/>
                </a:solidFill>
                <a:latin typeface="Calibri" panose="020F0502020204030204" pitchFamily="34" charset="0"/>
                <a:cs typeface="Calibri" panose="020F0502020204030204" pitchFamily="34" charset="0"/>
              </a:rPr>
              <a:t>20 </a:t>
            </a:r>
            <a:r>
              <a:rPr lang="tr-TR" altLang="tr-TR" sz="2400" b="1" i="1" dirty="0">
                <a:solidFill>
                  <a:srgbClr val="C00000"/>
                </a:solidFill>
                <a:latin typeface="Calibri" panose="020F0502020204030204" pitchFamily="34" charset="0"/>
                <a:cs typeface="Calibri" panose="020F0502020204030204" pitchFamily="34" charset="0"/>
              </a:rPr>
              <a:t>HAZİRAN </a:t>
            </a:r>
            <a:r>
              <a:rPr lang="tr-TR" altLang="tr-TR" sz="2400" b="1" i="1" dirty="0" smtClean="0">
                <a:solidFill>
                  <a:srgbClr val="C00000"/>
                </a:solidFill>
                <a:latin typeface="Calibri" panose="020F0502020204030204" pitchFamily="34" charset="0"/>
                <a:cs typeface="Calibri" panose="020F0502020204030204" pitchFamily="34" charset="0"/>
              </a:rPr>
              <a:t>2018</a:t>
            </a:r>
            <a:endParaRPr lang="tr-TR" sz="2400" dirty="0">
              <a:latin typeface="Calibri" panose="020F0502020204030204" pitchFamily="34" charset="0"/>
              <a:cs typeface="Calibri" panose="020F0502020204030204" pitchFamily="34" charset="0"/>
            </a:endParaRPr>
          </a:p>
        </p:txBody>
      </p:sp>
      <p:sp>
        <p:nvSpPr>
          <p:cNvPr id="6" name="Slayt Numarası Yer Tutucusu 5"/>
          <p:cNvSpPr>
            <a:spLocks noGrp="1"/>
          </p:cNvSpPr>
          <p:nvPr>
            <p:ph type="sldNum" sz="quarter" idx="12"/>
          </p:nvPr>
        </p:nvSpPr>
        <p:spPr/>
        <p:txBody>
          <a:bodyPr/>
          <a:lstStyle/>
          <a:p>
            <a:fld id="{C60E98F0-4A37-44DE-B88F-642E147780B1}" type="slidenum">
              <a:rPr lang="tr-TR" smtClean="0"/>
              <a:pPr/>
              <a:t>0</a:t>
            </a:fld>
            <a:endParaRPr lang="tr-TR"/>
          </a:p>
        </p:txBody>
      </p:sp>
      <p:sp>
        <p:nvSpPr>
          <p:cNvPr id="7" name="Metin kutusu 6"/>
          <p:cNvSpPr txBox="1"/>
          <p:nvPr/>
        </p:nvSpPr>
        <p:spPr>
          <a:xfrm>
            <a:off x="1716581" y="4662713"/>
            <a:ext cx="8497933" cy="1077218"/>
          </a:xfrm>
          <a:prstGeom prst="rect">
            <a:avLst/>
          </a:prstGeom>
          <a:noFill/>
        </p:spPr>
        <p:txBody>
          <a:bodyPr wrap="square" rtlCol="0">
            <a:spAutoFit/>
          </a:bodyPr>
          <a:lstStyle/>
          <a:p>
            <a:pPr algn="ctr"/>
            <a:r>
              <a:rPr lang="tr-TR" altLang="tr-TR" sz="3200" b="1" dirty="0">
                <a:solidFill>
                  <a:srgbClr val="002060"/>
                </a:solidFill>
                <a:latin typeface="Calibri" panose="020F0502020204030204" pitchFamily="34" charset="0"/>
                <a:cs typeface="Calibri" panose="020F0502020204030204" pitchFamily="34" charset="0"/>
              </a:rPr>
              <a:t>MUSTAFA AYDIN</a:t>
            </a:r>
          </a:p>
          <a:p>
            <a:pPr algn="ctr"/>
            <a:r>
              <a:rPr lang="tr-TR" altLang="tr-TR" sz="3200" b="1" dirty="0">
                <a:solidFill>
                  <a:srgbClr val="002060"/>
                </a:solidFill>
                <a:latin typeface="Calibri" panose="020F0502020204030204" pitchFamily="34" charset="0"/>
                <a:cs typeface="Calibri" panose="020F0502020204030204" pitchFamily="34" charset="0"/>
              </a:rPr>
              <a:t>ADANA VALİ </a:t>
            </a:r>
            <a:r>
              <a:rPr lang="tr-TR" altLang="tr-TR" sz="3200" b="1" dirty="0" smtClean="0">
                <a:solidFill>
                  <a:srgbClr val="002060"/>
                </a:solidFill>
                <a:latin typeface="Calibri" panose="020F0502020204030204" pitchFamily="34" charset="0"/>
                <a:cs typeface="Calibri" panose="020F0502020204030204" pitchFamily="34" charset="0"/>
              </a:rPr>
              <a:t>YARDIMCISI</a:t>
            </a:r>
            <a:endParaRPr lang="tr-TR" dirty="0"/>
          </a:p>
        </p:txBody>
      </p:sp>
    </p:spTree>
    <p:extLst>
      <p:ext uri="{BB962C8B-B14F-4D97-AF65-F5344CB8AC3E}">
        <p14:creationId xmlns:p14="http://schemas.microsoft.com/office/powerpoint/2010/main" val="3547077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340790" y="6244840"/>
            <a:ext cx="481361" cy="365125"/>
          </a:xfrm>
        </p:spPr>
        <p:txBody>
          <a:bodyPr/>
          <a:lstStyle/>
          <a:p>
            <a:fld id="{C60E98F0-4A37-44DE-B88F-642E147780B1}" type="slidenum">
              <a:rPr lang="tr-TR" sz="2400" b="1" smtClean="0">
                <a:solidFill>
                  <a:schemeClr val="tx1"/>
                </a:solidFill>
                <a:latin typeface="Arial Black" panose="020B0A04020102020204" pitchFamily="34" charset="0"/>
              </a:rPr>
              <a:pPr/>
              <a:t>9</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41714" y="533401"/>
            <a:ext cx="8636788" cy="1938992"/>
          </a:xfrm>
          <a:prstGeom prst="rect">
            <a:avLst/>
          </a:prstGeom>
          <a:noFill/>
        </p:spPr>
        <p:txBody>
          <a:bodyPr wrap="square" rtlCol="0">
            <a:spAutoFit/>
          </a:bodyPr>
          <a:lstStyle/>
          <a:p>
            <a:r>
              <a:rPr lang="tr-TR" sz="2400" b="1" dirty="0" smtClean="0"/>
              <a:t>OLAY YERİ</a:t>
            </a:r>
            <a:r>
              <a:rPr lang="tr-TR" sz="2400" dirty="0" smtClean="0"/>
              <a:t>		</a:t>
            </a:r>
            <a:r>
              <a:rPr lang="tr-TR" sz="2400" b="1" dirty="0" smtClean="0"/>
              <a:t>:</a:t>
            </a:r>
            <a:r>
              <a:rPr lang="tr-TR" sz="2400" dirty="0" smtClean="0"/>
              <a:t> </a:t>
            </a:r>
            <a:r>
              <a:rPr lang="tr-TR" sz="2400" dirty="0" err="1" smtClean="0"/>
              <a:t>Şakirpaşa</a:t>
            </a:r>
            <a:r>
              <a:rPr lang="tr-TR" sz="2400" dirty="0" smtClean="0"/>
              <a:t>/ Adana </a:t>
            </a:r>
          </a:p>
          <a:p>
            <a:r>
              <a:rPr lang="tr-TR" sz="2400" b="1" dirty="0" smtClean="0"/>
              <a:t>OLAYIN TÜRÜ	</a:t>
            </a:r>
            <a:r>
              <a:rPr lang="tr-TR" sz="2400" dirty="0" smtClean="0"/>
              <a:t>	</a:t>
            </a:r>
            <a:r>
              <a:rPr lang="tr-TR" sz="2400" b="1" dirty="0" smtClean="0"/>
              <a:t>:</a:t>
            </a:r>
            <a:r>
              <a:rPr lang="tr-TR" sz="2400" dirty="0" smtClean="0"/>
              <a:t> Maya fabrikası patlaması </a:t>
            </a:r>
            <a:br>
              <a:rPr lang="tr-TR" sz="2400" dirty="0" smtClean="0"/>
            </a:br>
            <a:r>
              <a:rPr lang="tr-TR" sz="2400" b="1" dirty="0" smtClean="0"/>
              <a:t>OLAY TARİHİ</a:t>
            </a:r>
            <a:r>
              <a:rPr lang="tr-TR" sz="2400" dirty="0" smtClean="0"/>
              <a:t>		</a:t>
            </a:r>
            <a:r>
              <a:rPr lang="tr-TR" sz="2400" b="1" dirty="0" smtClean="0"/>
              <a:t>: </a:t>
            </a:r>
            <a:r>
              <a:rPr lang="tr-TR" sz="2400" dirty="0" smtClean="0"/>
              <a:t>29.03.2003 </a:t>
            </a:r>
            <a:br>
              <a:rPr lang="tr-TR" sz="2400" dirty="0" smtClean="0"/>
            </a:br>
            <a:r>
              <a:rPr lang="tr-TR" sz="2400" b="1" dirty="0" smtClean="0"/>
              <a:t>OLAYIN NEDENİ</a:t>
            </a:r>
            <a:r>
              <a:rPr lang="tr-TR" sz="2400" dirty="0" smtClean="0"/>
              <a:t>	</a:t>
            </a:r>
            <a:r>
              <a:rPr lang="tr-TR" sz="2400" b="1" dirty="0" smtClean="0"/>
              <a:t>:</a:t>
            </a:r>
            <a:r>
              <a:rPr lang="tr-TR" sz="2400" dirty="0" smtClean="0"/>
              <a:t> Patlamanın potasyum </a:t>
            </a:r>
            <a:r>
              <a:rPr lang="tr-TR" sz="2400" dirty="0" err="1" smtClean="0"/>
              <a:t>bromat</a:t>
            </a:r>
            <a:r>
              <a:rPr lang="tr-TR" sz="2400" dirty="0" smtClean="0"/>
              <a:t>, yağ ve şeker</a:t>
            </a:r>
          </a:p>
          <a:p>
            <a:r>
              <a:rPr lang="tr-TR" sz="2400" dirty="0" smtClean="0"/>
              <a:t>                                           ile yapılmak istenen kimyasal bir deney</a:t>
            </a:r>
            <a:endParaRPr lang="tr-TR" altLang="tr-TR" sz="2400" b="1" dirty="0" smtClean="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291221" cy="1155300"/>
          </a:xfrm>
          <a:prstGeom prst="rect">
            <a:avLst/>
          </a:prstGeom>
        </p:spPr>
      </p:pic>
      <p:pic>
        <p:nvPicPr>
          <p:cNvPr id="9" name="İçerik Yer Tutucusu 4" descr="Son Dakika... Adana'da vinç koptu: 2 işçi hayatını kaybetti "/>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4629" y="2427514"/>
            <a:ext cx="9459685" cy="4158342"/>
          </a:xfrm>
          <a:prstGeom prst="rect">
            <a:avLst/>
          </a:prstGeom>
          <a:noFill/>
          <a:ln>
            <a:noFill/>
          </a:ln>
        </p:spPr>
      </p:pic>
    </p:spTree>
    <p:extLst>
      <p:ext uri="{BB962C8B-B14F-4D97-AF65-F5344CB8AC3E}">
        <p14:creationId xmlns:p14="http://schemas.microsoft.com/office/powerpoint/2010/main" val="1521451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214340" y="6244840"/>
            <a:ext cx="607811" cy="365125"/>
          </a:xfrm>
        </p:spPr>
        <p:txBody>
          <a:bodyPr/>
          <a:lstStyle/>
          <a:p>
            <a:fld id="{C60E98F0-4A37-44DE-B88F-642E147780B1}" type="slidenum">
              <a:rPr lang="tr-TR" sz="2400" b="1" smtClean="0">
                <a:solidFill>
                  <a:schemeClr val="tx1"/>
                </a:solidFill>
                <a:latin typeface="Arial Black" panose="020B0A04020102020204" pitchFamily="34" charset="0"/>
              </a:rPr>
              <a:pPr/>
              <a:t>10</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41714" y="533401"/>
            <a:ext cx="8636788" cy="1938992"/>
          </a:xfrm>
          <a:prstGeom prst="rect">
            <a:avLst/>
          </a:prstGeom>
          <a:noFill/>
        </p:spPr>
        <p:txBody>
          <a:bodyPr wrap="square" rtlCol="0">
            <a:spAutoFit/>
          </a:bodyPr>
          <a:lstStyle/>
          <a:p>
            <a:r>
              <a:rPr lang="tr-TR" sz="2400" b="1" dirty="0"/>
              <a:t>OLAY </a:t>
            </a:r>
            <a:r>
              <a:rPr lang="tr-TR" sz="2400" b="1" dirty="0" smtClean="0"/>
              <a:t>YERİ	</a:t>
            </a:r>
            <a:r>
              <a:rPr lang="tr-TR" sz="2400" dirty="0" smtClean="0"/>
              <a:t>	: </a:t>
            </a:r>
            <a:r>
              <a:rPr lang="tr-TR" sz="2400" dirty="0" err="1" smtClean="0"/>
              <a:t>Şakirpaşa</a:t>
            </a:r>
            <a:r>
              <a:rPr lang="tr-TR" sz="2400" dirty="0" smtClean="0"/>
              <a:t> / </a:t>
            </a:r>
            <a:r>
              <a:rPr lang="tr-TR" sz="2400" dirty="0"/>
              <a:t>Adana</a:t>
            </a:r>
          </a:p>
          <a:p>
            <a:r>
              <a:rPr lang="tr-TR" sz="2400" b="1" dirty="0"/>
              <a:t>OLAYIN TÜRÜ</a:t>
            </a:r>
            <a:r>
              <a:rPr lang="tr-TR" sz="2400" dirty="0"/>
              <a:t>	</a:t>
            </a:r>
            <a:r>
              <a:rPr lang="tr-TR" sz="2400" dirty="0" smtClean="0"/>
              <a:t>	: </a:t>
            </a:r>
            <a:r>
              <a:rPr lang="tr-TR" sz="2400" dirty="0"/>
              <a:t>Maya fabrikası patlaması</a:t>
            </a:r>
          </a:p>
          <a:p>
            <a:r>
              <a:rPr lang="tr-TR" sz="2400" b="1" dirty="0"/>
              <a:t>OLAY TARİHİ</a:t>
            </a:r>
            <a:r>
              <a:rPr lang="tr-TR" sz="2400" dirty="0"/>
              <a:t>	</a:t>
            </a:r>
            <a:r>
              <a:rPr lang="tr-TR" sz="2400" dirty="0" smtClean="0"/>
              <a:t>	: </a:t>
            </a:r>
            <a:r>
              <a:rPr lang="tr-TR" sz="2400" dirty="0"/>
              <a:t>29.03.2003</a:t>
            </a:r>
          </a:p>
          <a:p>
            <a:r>
              <a:rPr lang="tr-TR" sz="2400" b="1" dirty="0"/>
              <a:t>OLAYIN NEDENİ</a:t>
            </a:r>
            <a:r>
              <a:rPr lang="tr-TR" sz="2400" dirty="0"/>
              <a:t>	: Patlamanın potasyum </a:t>
            </a:r>
            <a:r>
              <a:rPr lang="tr-TR" sz="2400" dirty="0" err="1"/>
              <a:t>bromat</a:t>
            </a:r>
            <a:r>
              <a:rPr lang="tr-TR" sz="2400" dirty="0"/>
              <a:t>, yağ ve şeker </a:t>
            </a:r>
            <a:endParaRPr lang="tr-TR" sz="2400" dirty="0" smtClean="0"/>
          </a:p>
          <a:p>
            <a:r>
              <a:rPr lang="tr-TR" sz="2400" dirty="0"/>
              <a:t>	</a:t>
            </a:r>
            <a:r>
              <a:rPr lang="tr-TR" sz="2400" dirty="0" smtClean="0"/>
              <a:t>		   ile </a:t>
            </a:r>
            <a:r>
              <a:rPr lang="tr-TR" sz="2400" dirty="0"/>
              <a:t>yapılmak istenen kimyasal bir deney</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291221" cy="1155300"/>
          </a:xfrm>
          <a:prstGeom prst="rect">
            <a:avLst/>
          </a:prstGeom>
        </p:spPr>
      </p:pic>
      <p:pic>
        <p:nvPicPr>
          <p:cNvPr id="9" name="Resim 8" descr="C:\Users\suleyman.turker\Desktop\ADANA İLİ İŞ KAZALARI MÜDAHALE\ASKAT MAYA PATLAMA\Cap0013.BMP"/>
          <p:cNvPicPr/>
          <p:nvPr/>
        </p:nvPicPr>
        <p:blipFill>
          <a:blip r:embed="rId4">
            <a:extLst>
              <a:ext uri="{28A0092B-C50C-407E-A947-70E740481C1C}">
                <a14:useLocalDpi xmlns:a14="http://schemas.microsoft.com/office/drawing/2010/main" val="0"/>
              </a:ext>
            </a:extLst>
          </a:blip>
          <a:srcRect/>
          <a:stretch>
            <a:fillRect/>
          </a:stretch>
        </p:blipFill>
        <p:spPr bwMode="auto">
          <a:xfrm>
            <a:off x="1671782" y="2562044"/>
            <a:ext cx="8411577" cy="4157933"/>
          </a:xfrm>
          <a:prstGeom prst="rect">
            <a:avLst/>
          </a:prstGeom>
          <a:noFill/>
          <a:ln>
            <a:noFill/>
          </a:ln>
        </p:spPr>
      </p:pic>
    </p:spTree>
    <p:extLst>
      <p:ext uri="{BB962C8B-B14F-4D97-AF65-F5344CB8AC3E}">
        <p14:creationId xmlns:p14="http://schemas.microsoft.com/office/powerpoint/2010/main" val="1121286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214340" y="6244840"/>
            <a:ext cx="607811" cy="365125"/>
          </a:xfrm>
        </p:spPr>
        <p:txBody>
          <a:bodyPr/>
          <a:lstStyle/>
          <a:p>
            <a:fld id="{C60E98F0-4A37-44DE-B88F-642E147780B1}" type="slidenum">
              <a:rPr lang="tr-TR" sz="2400" b="1" smtClean="0">
                <a:solidFill>
                  <a:schemeClr val="tx1"/>
                </a:solidFill>
                <a:latin typeface="Arial Black" panose="020B0A04020102020204" pitchFamily="34" charset="0"/>
              </a:rPr>
              <a:pPr/>
              <a:t>11</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41714" y="533401"/>
            <a:ext cx="8636788" cy="584775"/>
          </a:xfrm>
          <a:prstGeom prst="rect">
            <a:avLst/>
          </a:prstGeom>
          <a:noFill/>
        </p:spPr>
        <p:txBody>
          <a:bodyPr wrap="square" rtlCol="0">
            <a:spAutoFit/>
          </a:bodyPr>
          <a:lstStyle/>
          <a:p>
            <a:r>
              <a:rPr lang="tr-TR" sz="3200" dirty="0"/>
              <a:t>Plastik Eşya Mağaza Yangını</a:t>
            </a:r>
            <a:endParaRPr lang="tr-TR" altLang="tr-TR" sz="3200" b="1" dirty="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291221" cy="1155300"/>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8634" y="1558004"/>
            <a:ext cx="8515193" cy="4869398"/>
          </a:xfrm>
          <a:prstGeom prst="rect">
            <a:avLst/>
          </a:prstGeom>
        </p:spPr>
      </p:pic>
    </p:spTree>
    <p:extLst>
      <p:ext uri="{BB962C8B-B14F-4D97-AF65-F5344CB8AC3E}">
        <p14:creationId xmlns:p14="http://schemas.microsoft.com/office/powerpoint/2010/main" val="1329985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214340" y="6244840"/>
            <a:ext cx="607811" cy="365125"/>
          </a:xfrm>
        </p:spPr>
        <p:txBody>
          <a:bodyPr/>
          <a:lstStyle/>
          <a:p>
            <a:fld id="{C60E98F0-4A37-44DE-B88F-642E147780B1}" type="slidenum">
              <a:rPr lang="tr-TR" sz="2400" b="1" smtClean="0">
                <a:solidFill>
                  <a:schemeClr val="tx1"/>
                </a:solidFill>
                <a:latin typeface="Arial Black" panose="020B0A04020102020204" pitchFamily="34" charset="0"/>
              </a:rPr>
              <a:pPr/>
              <a:t>12</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41714" y="533401"/>
            <a:ext cx="8636788" cy="584775"/>
          </a:xfrm>
          <a:prstGeom prst="rect">
            <a:avLst/>
          </a:prstGeom>
          <a:noFill/>
        </p:spPr>
        <p:txBody>
          <a:bodyPr wrap="square" rtlCol="0">
            <a:spAutoFit/>
          </a:bodyPr>
          <a:lstStyle/>
          <a:p>
            <a:r>
              <a:rPr lang="tr-TR" sz="3200" dirty="0" smtClean="0"/>
              <a:t>Yangın</a:t>
            </a:r>
            <a:endParaRPr lang="tr-TR" altLang="tr-TR" sz="3200" b="1" dirty="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291221" cy="1155300"/>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490" y="1549625"/>
            <a:ext cx="8177842" cy="4775175"/>
          </a:xfrm>
          <a:prstGeom prst="rect">
            <a:avLst/>
          </a:prstGeom>
        </p:spPr>
      </p:pic>
    </p:spTree>
    <p:extLst>
      <p:ext uri="{BB962C8B-B14F-4D97-AF65-F5344CB8AC3E}">
        <p14:creationId xmlns:p14="http://schemas.microsoft.com/office/powerpoint/2010/main" val="1072345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13</a:t>
            </a:fld>
            <a:endParaRPr lang="tr-TR" sz="2400" b="1" dirty="0">
              <a:solidFill>
                <a:schemeClr val="tx1"/>
              </a:solidFill>
              <a:latin typeface="Arial Black" panose="020B0A040201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pic>
        <p:nvPicPr>
          <p:cNvPr id="1026" name="Picture 2" descr="C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0226" y="1844423"/>
            <a:ext cx="8721306" cy="476554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673525" y="336430"/>
            <a:ext cx="8704977" cy="1569660"/>
          </a:xfrm>
          <a:prstGeom prst="rect">
            <a:avLst/>
          </a:prstGeom>
        </p:spPr>
        <p:txBody>
          <a:bodyPr wrap="square">
            <a:spAutoFit/>
          </a:bodyPr>
          <a:lstStyle/>
          <a:p>
            <a:r>
              <a:rPr lang="tr-TR" sz="2400" b="1" dirty="0"/>
              <a:t>OLAY YERİ</a:t>
            </a:r>
            <a:r>
              <a:rPr lang="tr-TR" sz="2400" dirty="0"/>
              <a:t>		</a:t>
            </a:r>
            <a:r>
              <a:rPr lang="tr-TR" sz="2400" b="1" dirty="0"/>
              <a:t>:</a:t>
            </a:r>
            <a:r>
              <a:rPr lang="tr-TR" sz="2400" dirty="0"/>
              <a:t> Adana </a:t>
            </a:r>
            <a:r>
              <a:rPr lang="tr-TR" sz="2400" dirty="0" smtClean="0"/>
              <a:t>İli Ceyhan İlçesi</a:t>
            </a:r>
            <a:r>
              <a:rPr lang="tr-TR" sz="2400" dirty="0"/>
              <a:t/>
            </a:r>
            <a:br>
              <a:rPr lang="tr-TR" sz="2400" dirty="0"/>
            </a:br>
            <a:r>
              <a:rPr lang="tr-TR" sz="2400" b="1" dirty="0"/>
              <a:t>OLAYIN TÜRÜ	</a:t>
            </a:r>
            <a:r>
              <a:rPr lang="tr-TR" sz="2400" dirty="0"/>
              <a:t>	</a:t>
            </a:r>
            <a:r>
              <a:rPr lang="tr-TR" sz="2400" b="1" dirty="0"/>
              <a:t>:</a:t>
            </a:r>
            <a:r>
              <a:rPr lang="tr-TR" sz="2400" dirty="0"/>
              <a:t> </a:t>
            </a:r>
            <a:r>
              <a:rPr lang="tr-TR" sz="2400" dirty="0" smtClean="0"/>
              <a:t>Deprem (6,3 Şiddetinde)</a:t>
            </a:r>
          </a:p>
          <a:p>
            <a:r>
              <a:rPr lang="tr-TR" sz="2400" b="1" dirty="0" smtClean="0"/>
              <a:t>OLAY </a:t>
            </a:r>
            <a:r>
              <a:rPr lang="tr-TR" sz="2400" b="1" dirty="0"/>
              <a:t>TARİHİ</a:t>
            </a:r>
            <a:r>
              <a:rPr lang="tr-TR" sz="2400" dirty="0"/>
              <a:t>		</a:t>
            </a:r>
            <a:r>
              <a:rPr lang="tr-TR" sz="2400" b="1" dirty="0"/>
              <a:t>: </a:t>
            </a:r>
            <a:r>
              <a:rPr lang="tr-TR" sz="2400" dirty="0" smtClean="0"/>
              <a:t>27 Haziran 1998</a:t>
            </a:r>
            <a:r>
              <a:rPr lang="tr-TR" sz="2400" dirty="0"/>
              <a:t/>
            </a:r>
            <a:br>
              <a:rPr lang="tr-TR" sz="2400" dirty="0"/>
            </a:br>
            <a:r>
              <a:rPr lang="tr-TR" sz="2400" b="1" dirty="0"/>
              <a:t>OLAYIN NEDENİ</a:t>
            </a:r>
            <a:r>
              <a:rPr lang="tr-TR" sz="2400" dirty="0"/>
              <a:t>	</a:t>
            </a:r>
            <a:r>
              <a:rPr lang="tr-TR" sz="2400" b="1" dirty="0"/>
              <a:t>:</a:t>
            </a:r>
            <a:r>
              <a:rPr lang="tr-TR" sz="2400" dirty="0"/>
              <a:t> </a:t>
            </a:r>
            <a:r>
              <a:rPr lang="tr-TR" sz="2400" dirty="0" smtClean="0"/>
              <a:t>Doğal Afet</a:t>
            </a:r>
            <a:endParaRPr lang="tr-TR" altLang="tr-TR" sz="2400" b="1" dirty="0">
              <a:solidFill>
                <a:srgbClr val="FF0000"/>
              </a:solidFill>
            </a:endParaRPr>
          </a:p>
        </p:txBody>
      </p:sp>
    </p:spTree>
    <p:extLst>
      <p:ext uri="{BB962C8B-B14F-4D97-AF65-F5344CB8AC3E}">
        <p14:creationId xmlns:p14="http://schemas.microsoft.com/office/powerpoint/2010/main" val="15872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7782" y="267630"/>
            <a:ext cx="1609591" cy="1115129"/>
          </a:xfrm>
          <a:prstGeom prst="rect">
            <a:avLst/>
          </a:prstGeom>
        </p:spPr>
      </p:pic>
      <p:sp>
        <p:nvSpPr>
          <p:cNvPr id="4" name="Metin kutusu 3"/>
          <p:cNvSpPr txBox="1"/>
          <p:nvPr/>
        </p:nvSpPr>
        <p:spPr>
          <a:xfrm>
            <a:off x="10547927" y="1382759"/>
            <a:ext cx="1484238"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188460" y="6244840"/>
            <a:ext cx="633691" cy="365125"/>
          </a:xfrm>
        </p:spPr>
        <p:txBody>
          <a:bodyPr/>
          <a:lstStyle/>
          <a:p>
            <a:fld id="{C60E98F0-4A37-44DE-B88F-642E147780B1}" type="slidenum">
              <a:rPr lang="tr-TR" sz="2400" b="1" smtClean="0">
                <a:solidFill>
                  <a:schemeClr val="tx1"/>
                </a:solidFill>
                <a:latin typeface="Arial Black" panose="020B0A04020102020204" pitchFamily="34" charset="0"/>
              </a:rPr>
              <a:pPr/>
              <a:t>14</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905164" y="844150"/>
            <a:ext cx="9642763" cy="1077218"/>
          </a:xfrm>
          <a:prstGeom prst="rect">
            <a:avLst/>
          </a:prstGeom>
          <a:noFill/>
        </p:spPr>
        <p:txBody>
          <a:bodyPr wrap="square" rtlCol="0">
            <a:spAutoFit/>
          </a:bodyPr>
          <a:lstStyle/>
          <a:p>
            <a:pPr algn="ctr"/>
            <a:r>
              <a:rPr lang="tr-TR" altLang="tr-TR" sz="3200" b="1" dirty="0" smtClean="0">
                <a:solidFill>
                  <a:srgbClr val="FF0000"/>
                </a:solidFill>
              </a:rPr>
              <a:t>DAİRE VE MÜESSESELERE </a:t>
            </a:r>
            <a:r>
              <a:rPr lang="tr-TR" altLang="tr-TR" sz="3200" b="1" dirty="0">
                <a:solidFill>
                  <a:srgbClr val="FF0000"/>
                </a:solidFill>
              </a:rPr>
              <a:t>AİT </a:t>
            </a:r>
            <a:endParaRPr lang="tr-TR" altLang="tr-TR" sz="3200" b="1" dirty="0" smtClean="0">
              <a:solidFill>
                <a:srgbClr val="FF0000"/>
              </a:solidFill>
            </a:endParaRPr>
          </a:p>
          <a:p>
            <a:pPr algn="ctr"/>
            <a:r>
              <a:rPr lang="tr-TR" altLang="tr-TR" sz="3200" b="1" dirty="0" smtClean="0">
                <a:solidFill>
                  <a:srgbClr val="FF0000"/>
                </a:solidFill>
              </a:rPr>
              <a:t>SİVİL </a:t>
            </a:r>
            <a:r>
              <a:rPr lang="tr-TR" altLang="tr-TR" sz="3200" b="1" dirty="0">
                <a:solidFill>
                  <a:srgbClr val="FF0000"/>
                </a:solidFill>
              </a:rPr>
              <a:t>SAVUNMA </a:t>
            </a:r>
            <a:r>
              <a:rPr lang="tr-TR" altLang="tr-TR" sz="3200" b="1" dirty="0" smtClean="0">
                <a:solidFill>
                  <a:srgbClr val="FF0000"/>
                </a:solidFill>
              </a:rPr>
              <a:t>PLANLARI KAPSAMI </a:t>
            </a:r>
            <a:endParaRPr lang="tr-TR" altLang="tr-TR" sz="3200" b="1" dirty="0">
              <a:solidFill>
                <a:srgbClr val="FF0000"/>
              </a:solidFill>
            </a:endParaRPr>
          </a:p>
        </p:txBody>
      </p:sp>
      <p:sp>
        <p:nvSpPr>
          <p:cNvPr id="5" name="Metin kutusu 4"/>
          <p:cNvSpPr txBox="1"/>
          <p:nvPr/>
        </p:nvSpPr>
        <p:spPr>
          <a:xfrm>
            <a:off x="1089890" y="2613891"/>
            <a:ext cx="9337963" cy="2308324"/>
          </a:xfrm>
          <a:prstGeom prst="rect">
            <a:avLst/>
          </a:prstGeom>
          <a:noFill/>
        </p:spPr>
        <p:txBody>
          <a:bodyPr wrap="square" rtlCol="0">
            <a:spAutoFit/>
          </a:bodyPr>
          <a:lstStyle/>
          <a:p>
            <a:pPr algn="just">
              <a:buClr>
                <a:srgbClr val="C00000"/>
              </a:buClr>
            </a:pPr>
            <a:r>
              <a:rPr lang="tr-TR" altLang="tr-TR" sz="2400" dirty="0">
                <a:cs typeface="Tahoma" panose="020B0604030504040204" pitchFamily="34" charset="0"/>
              </a:rPr>
              <a:t>	</a:t>
            </a:r>
            <a:r>
              <a:rPr lang="tr-TR" altLang="tr-TR" sz="2400" b="1" dirty="0" smtClean="0">
                <a:cs typeface="Tahoma" panose="020B0604030504040204" pitchFamily="34" charset="0"/>
              </a:rPr>
              <a:t>Hassas </a:t>
            </a:r>
            <a:r>
              <a:rPr lang="tr-TR" altLang="tr-TR" sz="2400" b="1" dirty="0">
                <a:cs typeface="Tahoma" panose="020B0604030504040204" pitchFamily="34" charset="0"/>
              </a:rPr>
              <a:t>bölgeler içinde olup da personel mevcudunun </a:t>
            </a:r>
            <a:r>
              <a:rPr lang="tr-TR" altLang="tr-TR" sz="2400" b="1" dirty="0" smtClean="0">
                <a:cs typeface="Tahoma" panose="020B0604030504040204" pitchFamily="34" charset="0"/>
              </a:rPr>
              <a:t>yıllık ortalaması </a:t>
            </a:r>
            <a:r>
              <a:rPr lang="tr-TR" altLang="tr-TR" sz="2400" b="1" dirty="0">
                <a:cs typeface="Tahoma" panose="020B0604030504040204" pitchFamily="34" charset="0"/>
              </a:rPr>
              <a:t>yüzden fazla bulunan veya hassasiyeti kabul edilmiş olan resmi ve hususi müesseseler </a:t>
            </a:r>
            <a:r>
              <a:rPr lang="tr-TR" altLang="tr-TR" sz="2400" dirty="0">
                <a:cs typeface="Tahoma" panose="020B0604030504040204" pitchFamily="34" charset="0"/>
              </a:rPr>
              <a:t>(daire, teşekkül, müessese, fabrika, imalathane, </a:t>
            </a:r>
            <a:r>
              <a:rPr lang="tr-TR" altLang="tr-TR" sz="2400" dirty="0" smtClean="0">
                <a:cs typeface="Tahoma" panose="020B0604030504040204" pitchFamily="34" charset="0"/>
              </a:rPr>
              <a:t>atölye, </a:t>
            </a:r>
            <a:r>
              <a:rPr lang="tr-TR" altLang="tr-TR" sz="2400" dirty="0">
                <a:cs typeface="Tahoma" panose="020B0604030504040204" pitchFamily="34" charset="0"/>
              </a:rPr>
              <a:t>okul, üniversite, yurt ve pansiyonlar ile yatak </a:t>
            </a:r>
            <a:r>
              <a:rPr lang="tr-TR" altLang="tr-TR" sz="2400" dirty="0" smtClean="0">
                <a:cs typeface="Tahoma" panose="020B0604030504040204" pitchFamily="34" charset="0"/>
              </a:rPr>
              <a:t>sayısı </a:t>
            </a:r>
            <a:r>
              <a:rPr lang="tr-TR" altLang="tr-TR" sz="2400" dirty="0">
                <a:cs typeface="Tahoma" panose="020B0604030504040204" pitchFamily="34" charset="0"/>
              </a:rPr>
              <a:t>yüzden fazla olan </a:t>
            </a:r>
            <a:r>
              <a:rPr lang="tr-TR" altLang="tr-TR" sz="2400" dirty="0" smtClean="0">
                <a:cs typeface="Tahoma" panose="020B0604030504040204" pitchFamily="34" charset="0"/>
              </a:rPr>
              <a:t>hastane </a:t>
            </a:r>
            <a:r>
              <a:rPr lang="tr-TR" altLang="tr-TR" sz="2400" dirty="0">
                <a:cs typeface="Tahoma" panose="020B0604030504040204" pitchFamily="34" charset="0"/>
              </a:rPr>
              <a:t>ve oteller ve benzeri toplu </a:t>
            </a:r>
            <a:r>
              <a:rPr lang="tr-TR" altLang="tr-TR" sz="2400" dirty="0" smtClean="0">
                <a:cs typeface="Tahoma" panose="020B0604030504040204" pitchFamily="34" charset="0"/>
              </a:rPr>
              <a:t>çalışma </a:t>
            </a:r>
            <a:r>
              <a:rPr lang="tr-TR" altLang="tr-TR" sz="2400" dirty="0">
                <a:cs typeface="Tahoma" panose="020B0604030504040204" pitchFamily="34" charset="0"/>
              </a:rPr>
              <a:t>ve iş yerleri) sivil savunma </a:t>
            </a:r>
            <a:r>
              <a:rPr lang="tr-TR" altLang="tr-TR" sz="2400" dirty="0" smtClean="0">
                <a:cs typeface="Tahoma" panose="020B0604030504040204" pitchFamily="34" charset="0"/>
              </a:rPr>
              <a:t>planı </a:t>
            </a:r>
            <a:r>
              <a:rPr lang="tr-TR" altLang="tr-TR" sz="2400" dirty="0">
                <a:cs typeface="Tahoma" panose="020B0604030504040204" pitchFamily="34" charset="0"/>
              </a:rPr>
              <a:t>yapmakla mükelleftirler.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71" y="132962"/>
            <a:ext cx="1263512" cy="1155300"/>
          </a:xfrm>
          <a:prstGeom prst="rect">
            <a:avLst/>
          </a:prstGeom>
        </p:spPr>
      </p:pic>
    </p:spTree>
    <p:extLst>
      <p:ext uri="{BB962C8B-B14F-4D97-AF65-F5344CB8AC3E}">
        <p14:creationId xmlns:p14="http://schemas.microsoft.com/office/powerpoint/2010/main" val="341407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673" y="128555"/>
            <a:ext cx="1440479" cy="1173771"/>
          </a:xfrm>
          <a:prstGeom prst="rect">
            <a:avLst/>
          </a:prstGeom>
        </p:spPr>
      </p:pic>
      <p:sp>
        <p:nvSpPr>
          <p:cNvPr id="4" name="Metin kutusu 3"/>
          <p:cNvSpPr txBox="1"/>
          <p:nvPr/>
        </p:nvSpPr>
        <p:spPr>
          <a:xfrm>
            <a:off x="10492510" y="1302327"/>
            <a:ext cx="1539656" cy="446276"/>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162582" y="6244840"/>
            <a:ext cx="659570" cy="365125"/>
          </a:xfrm>
        </p:spPr>
        <p:txBody>
          <a:bodyPr/>
          <a:lstStyle/>
          <a:p>
            <a:fld id="{C60E98F0-4A37-44DE-B88F-642E147780B1}" type="slidenum">
              <a:rPr lang="tr-TR" sz="2400" b="1" smtClean="0">
                <a:solidFill>
                  <a:schemeClr val="tx1"/>
                </a:solidFill>
                <a:latin typeface="Arial Black" panose="020B0A04020102020204" pitchFamily="34" charset="0"/>
              </a:rPr>
              <a:pPr/>
              <a:t>15</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495514" y="658026"/>
            <a:ext cx="9215647" cy="1077218"/>
          </a:xfrm>
          <a:prstGeom prst="rect">
            <a:avLst/>
          </a:prstGeom>
          <a:noFill/>
        </p:spPr>
        <p:txBody>
          <a:bodyPr wrap="square" rtlCol="0">
            <a:spAutoFit/>
          </a:bodyPr>
          <a:lstStyle/>
          <a:p>
            <a:pPr algn="ctr"/>
            <a:r>
              <a:rPr lang="tr-TR" altLang="tr-TR" sz="3200" b="1" dirty="0" smtClean="0">
                <a:solidFill>
                  <a:srgbClr val="FF0000"/>
                </a:solidFill>
              </a:rPr>
              <a:t>DAİRE VE MÜESSESELERE </a:t>
            </a:r>
            <a:r>
              <a:rPr lang="tr-TR" altLang="tr-TR" sz="3200" b="1" dirty="0">
                <a:solidFill>
                  <a:srgbClr val="FF0000"/>
                </a:solidFill>
              </a:rPr>
              <a:t>AİT SİVİL SAVUNMA </a:t>
            </a:r>
            <a:r>
              <a:rPr lang="tr-TR" altLang="tr-TR" sz="3200" b="1" dirty="0" smtClean="0">
                <a:solidFill>
                  <a:srgbClr val="FF0000"/>
                </a:solidFill>
              </a:rPr>
              <a:t>PLANLARI HAZIRLANMASI</a:t>
            </a:r>
            <a:endParaRPr lang="tr-TR" altLang="tr-TR" sz="3600" b="1" dirty="0">
              <a:solidFill>
                <a:srgbClr val="FF0000"/>
              </a:solidFill>
            </a:endParaRPr>
          </a:p>
        </p:txBody>
      </p:sp>
      <p:sp>
        <p:nvSpPr>
          <p:cNvPr id="5" name="Metin kutusu 4"/>
          <p:cNvSpPr txBox="1"/>
          <p:nvPr/>
        </p:nvSpPr>
        <p:spPr>
          <a:xfrm>
            <a:off x="1128045" y="2264715"/>
            <a:ext cx="9086469" cy="2308324"/>
          </a:xfrm>
          <a:prstGeom prst="rect">
            <a:avLst/>
          </a:prstGeom>
          <a:noFill/>
        </p:spPr>
        <p:txBody>
          <a:bodyPr wrap="square" rtlCol="0">
            <a:spAutoFit/>
          </a:bodyPr>
          <a:lstStyle/>
          <a:p>
            <a:pPr marL="342900" indent="-342900" algn="just">
              <a:buClr>
                <a:srgbClr val="002060"/>
              </a:buClr>
              <a:buFont typeface="Wingdings" panose="05000000000000000000" pitchFamily="2" charset="2"/>
              <a:buChar char="Ø"/>
            </a:pPr>
            <a:r>
              <a:rPr lang="tr-TR" altLang="tr-TR" sz="2400" dirty="0" smtClean="0">
                <a:cs typeface="Tahoma" panose="020B0604030504040204" pitchFamily="34" charset="0"/>
              </a:rPr>
              <a:t>	</a:t>
            </a:r>
            <a:r>
              <a:rPr lang="tr-TR" altLang="tr-TR" sz="2400" b="1" dirty="0" smtClean="0">
                <a:cs typeface="Tahoma" panose="020B0604030504040204" pitchFamily="34" charset="0"/>
              </a:rPr>
              <a:t>Aynı </a:t>
            </a:r>
            <a:r>
              <a:rPr lang="tr-TR" altLang="tr-TR" sz="2400" b="1" dirty="0">
                <a:cs typeface="Tahoma" panose="020B0604030504040204" pitchFamily="34" charset="0"/>
              </a:rPr>
              <a:t>sınır </a:t>
            </a:r>
            <a:r>
              <a:rPr lang="tr-TR" altLang="tr-TR" sz="2400" dirty="0">
                <a:cs typeface="Tahoma" panose="020B0604030504040204" pitchFamily="34" charset="0"/>
              </a:rPr>
              <a:t>içinde bulunan müessese personeline ait konutlar da müesseselerle </a:t>
            </a:r>
            <a:r>
              <a:rPr lang="tr-TR" altLang="tr-TR" sz="2400" b="1" dirty="0">
                <a:cs typeface="Tahoma" panose="020B0604030504040204" pitchFamily="34" charset="0"/>
              </a:rPr>
              <a:t>birlikte </a:t>
            </a:r>
            <a:r>
              <a:rPr lang="tr-TR" altLang="tr-TR" sz="2400" dirty="0">
                <a:cs typeface="Tahoma" panose="020B0604030504040204" pitchFamily="34" charset="0"/>
              </a:rPr>
              <a:t>mütalaa edilir. </a:t>
            </a:r>
            <a:r>
              <a:rPr lang="tr-TR" altLang="tr-TR" sz="2400" dirty="0" smtClean="0">
                <a:cs typeface="Tahoma" panose="020B0604030504040204" pitchFamily="34" charset="0"/>
              </a:rPr>
              <a:t> </a:t>
            </a:r>
            <a:r>
              <a:rPr lang="tr-TR" altLang="tr-TR" sz="2400" b="1" dirty="0" smtClean="0">
                <a:cs typeface="Tahoma" panose="020B0604030504040204" pitchFamily="34" charset="0"/>
              </a:rPr>
              <a:t>Tek plan </a:t>
            </a:r>
            <a:r>
              <a:rPr lang="tr-TR" altLang="tr-TR" sz="2400" dirty="0" smtClean="0">
                <a:cs typeface="Tahoma" panose="020B0604030504040204" pitchFamily="34" charset="0"/>
              </a:rPr>
              <a:t>yapılır.</a:t>
            </a:r>
            <a:endParaRPr lang="tr-TR" altLang="tr-TR" sz="2400" dirty="0">
              <a:cs typeface="Tahoma" panose="020B0604030504040204" pitchFamily="34" charset="0"/>
            </a:endParaRPr>
          </a:p>
          <a:p>
            <a:pPr marL="342900" indent="-342900" algn="just">
              <a:buClr>
                <a:srgbClr val="002060"/>
              </a:buClr>
              <a:buFont typeface="Wingdings" panose="05000000000000000000" pitchFamily="2" charset="2"/>
              <a:buChar char="Ø"/>
            </a:pPr>
            <a:endParaRPr lang="tr-TR" altLang="tr-TR" sz="2400" dirty="0">
              <a:cs typeface="Tahoma" panose="020B0604030504040204" pitchFamily="34" charset="0"/>
            </a:endParaRPr>
          </a:p>
          <a:p>
            <a:pPr marL="342900" indent="-342900" algn="just">
              <a:buClr>
                <a:srgbClr val="002060"/>
              </a:buClr>
              <a:buFont typeface="Wingdings" panose="05000000000000000000" pitchFamily="2" charset="2"/>
              <a:buChar char="Ø"/>
            </a:pPr>
            <a:r>
              <a:rPr lang="tr-TR" altLang="tr-TR" sz="2400" dirty="0">
                <a:cs typeface="Tahoma" panose="020B0604030504040204" pitchFamily="34" charset="0"/>
              </a:rPr>
              <a:t>	Aynı hassas bölgede </a:t>
            </a:r>
            <a:r>
              <a:rPr lang="tr-TR" altLang="tr-TR" sz="2400" b="1" dirty="0">
                <a:cs typeface="Tahoma" panose="020B0604030504040204" pitchFamily="34" charset="0"/>
              </a:rPr>
              <a:t>ayrı ayrı yerlerde </a:t>
            </a:r>
            <a:r>
              <a:rPr lang="tr-TR" altLang="tr-TR" sz="2400" dirty="0">
                <a:cs typeface="Tahoma" panose="020B0604030504040204" pitchFamily="34" charset="0"/>
              </a:rPr>
              <a:t>bulunan aynı idareye bağlı teşekkül ve müesseseler, ayrı müessese olarak kabul edilmiş olup, her teşekkül </a:t>
            </a:r>
            <a:r>
              <a:rPr lang="tr-TR" altLang="tr-TR" sz="2400" dirty="0" smtClean="0">
                <a:cs typeface="Tahoma" panose="020B0604030504040204" pitchFamily="34" charset="0"/>
              </a:rPr>
              <a:t>için </a:t>
            </a:r>
            <a:r>
              <a:rPr lang="tr-TR" altLang="tr-TR" sz="2400" b="1" dirty="0" smtClean="0">
                <a:cs typeface="Tahoma" panose="020B0604030504040204" pitchFamily="34" charset="0"/>
              </a:rPr>
              <a:t>ayrı</a:t>
            </a:r>
            <a:r>
              <a:rPr lang="tr-TR" altLang="tr-TR" sz="2400" dirty="0" smtClean="0">
                <a:cs typeface="Tahoma" panose="020B0604030504040204" pitchFamily="34" charset="0"/>
              </a:rPr>
              <a:t> </a:t>
            </a:r>
            <a:r>
              <a:rPr lang="tr-TR" altLang="tr-TR" sz="2400" b="1" dirty="0">
                <a:cs typeface="Tahoma" panose="020B0604030504040204" pitchFamily="34" charset="0"/>
              </a:rPr>
              <a:t>ayrı plan </a:t>
            </a:r>
            <a:r>
              <a:rPr lang="tr-TR" altLang="tr-TR" sz="2400" dirty="0">
                <a:cs typeface="Tahoma" panose="020B0604030504040204" pitchFamily="34" charset="0"/>
              </a:rPr>
              <a:t>yapılacaktır.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44" y="128555"/>
            <a:ext cx="1263512" cy="1173772"/>
          </a:xfrm>
          <a:prstGeom prst="rect">
            <a:avLst/>
          </a:prstGeom>
        </p:spPr>
      </p:pic>
      <p:pic>
        <p:nvPicPr>
          <p:cNvPr id="1026" name="Picture 2" descr="TOPLU Ä°ÅYERÄ°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8177" y="4492840"/>
            <a:ext cx="3794333" cy="208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885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294" y="212436"/>
            <a:ext cx="1424079" cy="1170323"/>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222966" y="6244840"/>
            <a:ext cx="599185" cy="365125"/>
          </a:xfrm>
        </p:spPr>
        <p:txBody>
          <a:bodyPr/>
          <a:lstStyle/>
          <a:p>
            <a:fld id="{C60E98F0-4A37-44DE-B88F-642E147780B1}" type="slidenum">
              <a:rPr lang="tr-TR" sz="2400" b="1" smtClean="0">
                <a:solidFill>
                  <a:schemeClr val="tx1"/>
                </a:solidFill>
                <a:latin typeface="Arial Black" panose="020B0A04020102020204" pitchFamily="34" charset="0"/>
              </a:rPr>
              <a:pPr/>
              <a:t>16</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274618" y="711200"/>
            <a:ext cx="9218676" cy="1077218"/>
          </a:xfrm>
          <a:prstGeom prst="rect">
            <a:avLst/>
          </a:prstGeom>
          <a:noFill/>
        </p:spPr>
        <p:txBody>
          <a:bodyPr wrap="square" rtlCol="0">
            <a:spAutoFit/>
          </a:bodyPr>
          <a:lstStyle/>
          <a:p>
            <a:pPr algn="ctr"/>
            <a:r>
              <a:rPr lang="tr-TR" altLang="tr-TR" sz="3200" b="1" dirty="0">
                <a:solidFill>
                  <a:srgbClr val="FF0000"/>
                </a:solidFill>
              </a:rPr>
              <a:t>DAİRE VE </a:t>
            </a:r>
            <a:r>
              <a:rPr lang="tr-TR" altLang="tr-TR" sz="3200" b="1" dirty="0" smtClean="0">
                <a:solidFill>
                  <a:srgbClr val="FF0000"/>
                </a:solidFill>
              </a:rPr>
              <a:t>MÜESSESE SİVİL </a:t>
            </a:r>
            <a:r>
              <a:rPr lang="tr-TR" altLang="tr-TR" sz="3200" b="1" dirty="0">
                <a:solidFill>
                  <a:srgbClr val="FF0000"/>
                </a:solidFill>
              </a:rPr>
              <a:t>SAVUNMA </a:t>
            </a:r>
            <a:r>
              <a:rPr lang="tr-TR" altLang="tr-TR" sz="3200" b="1" dirty="0" smtClean="0">
                <a:solidFill>
                  <a:srgbClr val="FF0000"/>
                </a:solidFill>
              </a:rPr>
              <a:t>PLANLARI  </a:t>
            </a:r>
          </a:p>
          <a:p>
            <a:pPr algn="ctr"/>
            <a:r>
              <a:rPr lang="tr-TR" altLang="tr-TR" sz="3200" b="1" dirty="0" smtClean="0">
                <a:solidFill>
                  <a:srgbClr val="FF0000"/>
                </a:solidFill>
              </a:rPr>
              <a:t>GÖREV VE SORUMLULUK</a:t>
            </a:r>
            <a:endParaRPr lang="tr-TR" altLang="tr-TR" sz="3200" b="1" dirty="0">
              <a:solidFill>
                <a:srgbClr val="FF0000"/>
              </a:solidFill>
            </a:endParaRPr>
          </a:p>
        </p:txBody>
      </p:sp>
      <p:sp>
        <p:nvSpPr>
          <p:cNvPr id="5" name="Metin kutusu 4"/>
          <p:cNvSpPr txBox="1"/>
          <p:nvPr/>
        </p:nvSpPr>
        <p:spPr>
          <a:xfrm>
            <a:off x="1117600" y="2371063"/>
            <a:ext cx="9096914" cy="1938992"/>
          </a:xfrm>
          <a:prstGeom prst="rect">
            <a:avLst/>
          </a:prstGeom>
          <a:noFill/>
        </p:spPr>
        <p:txBody>
          <a:bodyPr wrap="square" rtlCol="0">
            <a:spAutoFit/>
          </a:bodyPr>
          <a:lstStyle/>
          <a:p>
            <a:pPr algn="just">
              <a:buClr>
                <a:srgbClr val="002060"/>
              </a:buClr>
            </a:pPr>
            <a:r>
              <a:rPr lang="tr-TR" altLang="tr-TR" sz="2400" dirty="0" smtClean="0">
                <a:cs typeface="Tahoma" panose="020B0604030504040204" pitchFamily="34" charset="0"/>
              </a:rPr>
              <a:t>	</a:t>
            </a:r>
            <a:r>
              <a:rPr lang="tr-TR" altLang="tr-TR" sz="2400" b="1" dirty="0">
                <a:solidFill>
                  <a:srgbClr val="002060"/>
                </a:solidFill>
              </a:rPr>
              <a:t>SİVİL SAVUNMA </a:t>
            </a:r>
            <a:r>
              <a:rPr lang="tr-TR" altLang="tr-TR" sz="2400" b="1" dirty="0" smtClean="0">
                <a:solidFill>
                  <a:srgbClr val="002060"/>
                </a:solidFill>
              </a:rPr>
              <a:t>KOMİSYONU:</a:t>
            </a:r>
            <a:r>
              <a:rPr lang="tr-TR" altLang="tr-TR" sz="2400" b="1" dirty="0" smtClean="0">
                <a:solidFill>
                  <a:srgbClr val="FF0000"/>
                </a:solidFill>
              </a:rPr>
              <a:t> </a:t>
            </a:r>
            <a:r>
              <a:rPr lang="tr-TR" altLang="tr-TR" sz="2400" dirty="0" smtClean="0">
                <a:cs typeface="Tahoma" panose="020B0604030504040204" pitchFamily="34" charset="0"/>
              </a:rPr>
              <a:t>Büyük </a:t>
            </a:r>
            <a:r>
              <a:rPr lang="tr-TR" altLang="tr-TR" sz="2400" dirty="0">
                <a:cs typeface="Tahoma" panose="020B0604030504040204" pitchFamily="34" charset="0"/>
              </a:rPr>
              <a:t>ve çeşitli üniteleri ve branşları bulunan müesseselere, müesseseye ait Sivil savunma hizmetlerinin tespit ve koordine ve planlaması için, müessese amirinin başkanlığında her ünite veya branşın </a:t>
            </a:r>
            <a:r>
              <a:rPr lang="tr-TR" altLang="tr-TR" sz="2400" dirty="0" smtClean="0">
                <a:cs typeface="Tahoma" panose="020B0604030504040204" pitchFamily="34" charset="0"/>
              </a:rPr>
              <a:t>yetkili </a:t>
            </a:r>
            <a:r>
              <a:rPr lang="tr-TR" altLang="tr-TR" sz="2400" dirty="0">
                <a:cs typeface="Tahoma" panose="020B0604030504040204" pitchFamily="34" charset="0"/>
              </a:rPr>
              <a:t>idare ve teknik amirlerinden oluşan </a:t>
            </a:r>
            <a:r>
              <a:rPr lang="tr-TR" altLang="tr-TR" sz="2400" b="1" i="1" dirty="0">
                <a:cs typeface="Tahoma" panose="020B0604030504040204" pitchFamily="34" charset="0"/>
              </a:rPr>
              <a:t>‘’Sivil Savunma Komisyonu’’ </a:t>
            </a:r>
            <a:r>
              <a:rPr lang="tr-TR" altLang="tr-TR" sz="2400" dirty="0">
                <a:cs typeface="Tahoma" panose="020B0604030504040204" pitchFamily="34" charset="0"/>
              </a:rPr>
              <a:t>kurulur.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226566" cy="1053700"/>
          </a:xfrm>
          <a:prstGeom prst="rect">
            <a:avLst/>
          </a:prstGeom>
        </p:spPr>
      </p:pic>
    </p:spTree>
    <p:extLst>
      <p:ext uri="{BB962C8B-B14F-4D97-AF65-F5344CB8AC3E}">
        <p14:creationId xmlns:p14="http://schemas.microsoft.com/office/powerpoint/2010/main" val="1155693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09" y="128556"/>
            <a:ext cx="1526464" cy="1254203"/>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55928" y="6244840"/>
            <a:ext cx="766224" cy="365125"/>
          </a:xfrm>
        </p:spPr>
        <p:txBody>
          <a:bodyPr/>
          <a:lstStyle/>
          <a:p>
            <a:fld id="{C60E98F0-4A37-44DE-B88F-642E147780B1}" type="slidenum">
              <a:rPr lang="tr-TR" sz="2400" b="1" smtClean="0">
                <a:solidFill>
                  <a:schemeClr val="tx1"/>
                </a:solidFill>
                <a:latin typeface="Arial Black" panose="020B0A04020102020204" pitchFamily="34" charset="0"/>
              </a:rPr>
              <a:pPr/>
              <a:t>17</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64932" y="923636"/>
            <a:ext cx="8625978" cy="1077218"/>
          </a:xfrm>
          <a:prstGeom prst="rect">
            <a:avLst/>
          </a:prstGeom>
          <a:noFill/>
        </p:spPr>
        <p:txBody>
          <a:bodyPr wrap="square" rtlCol="0">
            <a:spAutoFit/>
          </a:bodyPr>
          <a:lstStyle/>
          <a:p>
            <a:pPr algn="ctr"/>
            <a:r>
              <a:rPr lang="tr-TR" altLang="tr-TR" sz="3200" b="1" dirty="0">
                <a:solidFill>
                  <a:srgbClr val="FF0000"/>
                </a:solidFill>
              </a:rPr>
              <a:t>DAİRE VE MÜESSESE SİVİL SAVUNMA PLANLARI  </a:t>
            </a:r>
          </a:p>
          <a:p>
            <a:pPr algn="ctr"/>
            <a:r>
              <a:rPr lang="tr-TR" altLang="tr-TR" sz="3200" b="1" dirty="0">
                <a:solidFill>
                  <a:srgbClr val="FF0000"/>
                </a:solidFill>
              </a:rPr>
              <a:t>GÖREV VE SORUMLULUK</a:t>
            </a:r>
          </a:p>
        </p:txBody>
      </p:sp>
      <p:sp>
        <p:nvSpPr>
          <p:cNvPr id="5" name="Metin kutusu 4"/>
          <p:cNvSpPr txBox="1"/>
          <p:nvPr/>
        </p:nvSpPr>
        <p:spPr>
          <a:xfrm>
            <a:off x="997527" y="2295124"/>
            <a:ext cx="9216986" cy="2677656"/>
          </a:xfrm>
          <a:prstGeom prst="rect">
            <a:avLst/>
          </a:prstGeom>
          <a:noFill/>
        </p:spPr>
        <p:txBody>
          <a:bodyPr wrap="square" rtlCol="0">
            <a:spAutoFit/>
          </a:bodyPr>
          <a:lstStyle/>
          <a:p>
            <a:pPr algn="just">
              <a:buClr>
                <a:srgbClr val="002060"/>
              </a:buClr>
            </a:pPr>
            <a:r>
              <a:rPr lang="tr-TR" altLang="tr-TR" sz="2400" dirty="0" smtClean="0">
                <a:cs typeface="Tahoma" panose="020B0604030504040204" pitchFamily="34" charset="0"/>
              </a:rPr>
              <a:t>	</a:t>
            </a:r>
            <a:r>
              <a:rPr lang="tr-TR" altLang="tr-TR" sz="2400" b="1" dirty="0">
                <a:solidFill>
                  <a:srgbClr val="002060"/>
                </a:solidFill>
              </a:rPr>
              <a:t>SİVİL SAVUNMA  AMİRİ  VEYA </a:t>
            </a:r>
            <a:r>
              <a:rPr lang="tr-TR" altLang="tr-TR" sz="2400" b="1" dirty="0" smtClean="0">
                <a:solidFill>
                  <a:srgbClr val="002060"/>
                </a:solidFill>
              </a:rPr>
              <a:t>UZMANI: </a:t>
            </a:r>
            <a:r>
              <a:rPr lang="tr-TR" altLang="tr-TR" sz="2400" dirty="0" smtClean="0">
                <a:cs typeface="Tahoma" panose="020B0604030504040204" pitchFamily="34" charset="0"/>
              </a:rPr>
              <a:t>Müesseselerde</a:t>
            </a:r>
            <a:r>
              <a:rPr lang="tr-TR" altLang="tr-TR" sz="2400" dirty="0">
                <a:cs typeface="Tahoma" panose="020B0604030504040204" pitchFamily="34" charset="0"/>
              </a:rPr>
              <a:t>, müessese amiri tarafından kendi adına, sivil savunma teşkilat  hizmet ve faaliyetlerini düzenlemek ve yürütmek üzere müessese amirinin görevlendireceği bir kişi </a:t>
            </a:r>
            <a:r>
              <a:rPr lang="tr-TR" altLang="tr-TR" sz="2400" b="1" i="1" dirty="0" smtClean="0">
                <a:cs typeface="Tahoma" panose="020B0604030504040204" pitchFamily="34" charset="0"/>
              </a:rPr>
              <a:t>Sivil </a:t>
            </a:r>
            <a:r>
              <a:rPr lang="tr-TR" altLang="tr-TR" sz="2400" b="1" i="1" dirty="0">
                <a:cs typeface="Tahoma" panose="020B0604030504040204" pitchFamily="34" charset="0"/>
              </a:rPr>
              <a:t>Savunma </a:t>
            </a:r>
            <a:r>
              <a:rPr lang="tr-TR" altLang="tr-TR" sz="2400" b="1" i="1" dirty="0" smtClean="0">
                <a:cs typeface="Tahoma" panose="020B0604030504040204" pitchFamily="34" charset="0"/>
              </a:rPr>
              <a:t>Amiri </a:t>
            </a:r>
            <a:r>
              <a:rPr lang="tr-TR" altLang="tr-TR" sz="2400" dirty="0" smtClean="0">
                <a:cs typeface="Tahoma" panose="020B0604030504040204" pitchFamily="34" charset="0"/>
              </a:rPr>
              <a:t>bulunur.</a:t>
            </a:r>
          </a:p>
          <a:p>
            <a:pPr algn="just">
              <a:buClr>
                <a:srgbClr val="002060"/>
              </a:buClr>
            </a:pPr>
            <a:endParaRPr lang="tr-TR" altLang="tr-TR" sz="2400" dirty="0">
              <a:cs typeface="Tahoma" panose="020B0604030504040204" pitchFamily="34" charset="0"/>
            </a:endParaRPr>
          </a:p>
          <a:p>
            <a:pPr algn="just">
              <a:buClr>
                <a:srgbClr val="002060"/>
              </a:buClr>
            </a:pPr>
            <a:r>
              <a:rPr lang="tr-TR" altLang="tr-TR" sz="2400" dirty="0">
                <a:cs typeface="Tahoma" panose="020B0604030504040204" pitchFamily="34" charset="0"/>
              </a:rPr>
              <a:t>	Sivil savunma uzmanı bulunan müesseselerde bu görev </a:t>
            </a:r>
            <a:r>
              <a:rPr lang="tr-TR" altLang="tr-TR" sz="2400" b="1" i="1" dirty="0">
                <a:cs typeface="Tahoma" panose="020B0604030504040204" pitchFamily="34" charset="0"/>
              </a:rPr>
              <a:t>sivil savunma uzmanları </a:t>
            </a:r>
            <a:r>
              <a:rPr lang="tr-TR" altLang="tr-TR" sz="2400" dirty="0">
                <a:cs typeface="Tahoma" panose="020B0604030504040204" pitchFamily="34" charset="0"/>
              </a:rPr>
              <a:t>tarafından yürütülür.</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281984" cy="1165407"/>
          </a:xfrm>
          <a:prstGeom prst="rect">
            <a:avLst/>
          </a:prstGeom>
        </p:spPr>
      </p:pic>
    </p:spTree>
    <p:extLst>
      <p:ext uri="{BB962C8B-B14F-4D97-AF65-F5344CB8AC3E}">
        <p14:creationId xmlns:p14="http://schemas.microsoft.com/office/powerpoint/2010/main" val="550520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294" y="128555"/>
            <a:ext cx="1424079" cy="1062936"/>
          </a:xfrm>
          <a:prstGeom prst="rect">
            <a:avLst/>
          </a:prstGeom>
        </p:spPr>
      </p:pic>
      <p:sp>
        <p:nvSpPr>
          <p:cNvPr id="4" name="Metin kutusu 3"/>
          <p:cNvSpPr txBox="1"/>
          <p:nvPr/>
        </p:nvSpPr>
        <p:spPr>
          <a:xfrm>
            <a:off x="10594893" y="1191490"/>
            <a:ext cx="1538872" cy="446276"/>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18</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653309" y="775855"/>
            <a:ext cx="8623593" cy="1077218"/>
          </a:xfrm>
          <a:prstGeom prst="rect">
            <a:avLst/>
          </a:prstGeom>
          <a:noFill/>
        </p:spPr>
        <p:txBody>
          <a:bodyPr wrap="square" rtlCol="0">
            <a:spAutoFit/>
          </a:bodyPr>
          <a:lstStyle/>
          <a:p>
            <a:pPr algn="ctr"/>
            <a:r>
              <a:rPr lang="tr-TR" altLang="tr-TR" sz="3200" b="1" dirty="0" smtClean="0">
                <a:solidFill>
                  <a:srgbClr val="FF0000"/>
                </a:solidFill>
              </a:rPr>
              <a:t>DAİRE VE MÜESSESELERE </a:t>
            </a:r>
            <a:r>
              <a:rPr lang="tr-TR" altLang="tr-TR" sz="3200" b="1" dirty="0">
                <a:solidFill>
                  <a:srgbClr val="FF0000"/>
                </a:solidFill>
              </a:rPr>
              <a:t>AİT SİVİL SAVUNMA </a:t>
            </a:r>
            <a:r>
              <a:rPr lang="tr-TR" altLang="tr-TR" sz="3200" b="1" dirty="0" smtClean="0">
                <a:solidFill>
                  <a:srgbClr val="FF0000"/>
                </a:solidFill>
              </a:rPr>
              <a:t>PLANLARI ANA </a:t>
            </a:r>
            <a:r>
              <a:rPr lang="tr-TR" altLang="tr-TR" sz="3200" b="1" dirty="0">
                <a:solidFill>
                  <a:srgbClr val="FF0000"/>
                </a:solidFill>
              </a:rPr>
              <a:t>KISIMLARI</a:t>
            </a:r>
          </a:p>
        </p:txBody>
      </p:sp>
      <p:sp>
        <p:nvSpPr>
          <p:cNvPr id="5" name="Metin kutusu 4"/>
          <p:cNvSpPr txBox="1"/>
          <p:nvPr/>
        </p:nvSpPr>
        <p:spPr>
          <a:xfrm>
            <a:off x="1753670" y="2567709"/>
            <a:ext cx="8739624" cy="2923877"/>
          </a:xfrm>
          <a:prstGeom prst="rect">
            <a:avLst/>
          </a:prstGeom>
          <a:noFill/>
        </p:spPr>
        <p:txBody>
          <a:bodyPr wrap="square" rtlCol="0">
            <a:spAutoFit/>
          </a:bodyPr>
          <a:lstStyle/>
          <a:p>
            <a:pPr marL="457200" indent="-457200" algn="just">
              <a:buClr>
                <a:srgbClr val="002060"/>
              </a:buClr>
              <a:buSzPct val="130000"/>
              <a:buFont typeface="+mj-lt"/>
              <a:buAutoNum type="arabicPeriod"/>
            </a:pPr>
            <a:r>
              <a:rPr lang="tr-TR" altLang="tr-TR" sz="2400" dirty="0" smtClean="0">
                <a:cs typeface="Tahoma" panose="020B0604030504040204" pitchFamily="34" charset="0"/>
              </a:rPr>
              <a:t>Genel durum</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Koruyucu </a:t>
            </a:r>
            <a:r>
              <a:rPr lang="tr-TR" altLang="tr-TR" sz="2400" dirty="0">
                <a:cs typeface="Tahoma" panose="020B0604030504040204" pitchFamily="34" charset="0"/>
              </a:rPr>
              <a:t>hazırlık tedbirleri </a:t>
            </a:r>
            <a:endParaRPr lang="tr-TR" altLang="tr-TR" sz="2400" dirty="0" smtClean="0">
              <a:cs typeface="Tahoma" panose="020B0604030504040204" pitchFamily="34" charset="0"/>
            </a:endParaRP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Sivil </a:t>
            </a:r>
            <a:r>
              <a:rPr lang="tr-TR" altLang="tr-TR" sz="2400" dirty="0">
                <a:cs typeface="Tahoma" panose="020B0604030504040204" pitchFamily="34" charset="0"/>
              </a:rPr>
              <a:t>savunma servisleri kuruluş, görev ve </a:t>
            </a:r>
            <a:r>
              <a:rPr lang="tr-TR" altLang="tr-TR" sz="2400" dirty="0" smtClean="0">
                <a:cs typeface="Tahoma" panose="020B0604030504040204" pitchFamily="34" charset="0"/>
              </a:rPr>
              <a:t>faaliyetleri</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Karşılıklı </a:t>
            </a:r>
            <a:r>
              <a:rPr lang="tr-TR" altLang="tr-TR" sz="2400" dirty="0">
                <a:cs typeface="Tahoma" panose="020B0604030504040204" pitchFamily="34" charset="0"/>
              </a:rPr>
              <a:t>yardım ve </a:t>
            </a:r>
            <a:r>
              <a:rPr lang="tr-TR" altLang="tr-TR" sz="2400" dirty="0" smtClean="0">
                <a:cs typeface="Tahoma" panose="020B0604030504040204" pitchFamily="34" charset="0"/>
              </a:rPr>
              <a:t>işbirliği</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Tahliye </a:t>
            </a:r>
            <a:r>
              <a:rPr lang="tr-TR" altLang="tr-TR" sz="2400" dirty="0">
                <a:cs typeface="Tahoma" panose="020B0604030504040204" pitchFamily="34" charset="0"/>
              </a:rPr>
              <a:t>ve </a:t>
            </a:r>
            <a:r>
              <a:rPr lang="tr-TR" altLang="tr-TR" sz="2400" dirty="0" smtClean="0">
                <a:cs typeface="Tahoma" panose="020B0604030504040204" pitchFamily="34" charset="0"/>
              </a:rPr>
              <a:t>seyrekleştirme</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Donatım </a:t>
            </a:r>
            <a:r>
              <a:rPr lang="tr-TR" altLang="tr-TR" sz="2400" dirty="0">
                <a:cs typeface="Tahoma" panose="020B0604030504040204" pitchFamily="34" charset="0"/>
              </a:rPr>
              <a:t>ve ikmal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445631" cy="1312056"/>
          </a:xfrm>
          <a:prstGeom prst="rect">
            <a:avLst/>
          </a:prstGeom>
        </p:spPr>
      </p:pic>
    </p:spTree>
    <p:extLst>
      <p:ext uri="{BB962C8B-B14F-4D97-AF65-F5344CB8AC3E}">
        <p14:creationId xmlns:p14="http://schemas.microsoft.com/office/powerpoint/2010/main" val="2195034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80" y="245640"/>
            <a:ext cx="1389887" cy="122632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10" name="Metin kutusu 9"/>
          <p:cNvSpPr txBox="1"/>
          <p:nvPr/>
        </p:nvSpPr>
        <p:spPr>
          <a:xfrm>
            <a:off x="1349829" y="1796143"/>
            <a:ext cx="9539843" cy="4513429"/>
          </a:xfrm>
          <a:prstGeom prst="rect">
            <a:avLst/>
          </a:prstGeom>
          <a:noFill/>
        </p:spPr>
        <p:txBody>
          <a:bodyPr wrap="square" rtlCol="0">
            <a:spAutoFit/>
          </a:bodyPr>
          <a:lstStyle/>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Sivil Savunmanın Tarihçesi</a:t>
            </a:r>
          </a:p>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Sivil Savunmanın Tanımı</a:t>
            </a:r>
          </a:p>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Sivil Savunmanın Amacı</a:t>
            </a:r>
          </a:p>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Geçmişte Yaşadıklarımız</a:t>
            </a:r>
          </a:p>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Daire </a:t>
            </a:r>
            <a:r>
              <a:rPr lang="tr-TR" altLang="tr-TR" sz="2400" dirty="0">
                <a:latin typeface="Calibri" panose="020F0502020204030204" pitchFamily="34" charset="0"/>
                <a:cs typeface="Calibri" panose="020F0502020204030204" pitchFamily="34" charset="0"/>
              </a:rPr>
              <a:t>v</a:t>
            </a:r>
            <a:r>
              <a:rPr lang="tr-TR" altLang="tr-TR" sz="2400" dirty="0" smtClean="0">
                <a:latin typeface="Calibri" panose="020F0502020204030204" pitchFamily="34" charset="0"/>
                <a:cs typeface="Calibri" panose="020F0502020204030204" pitchFamily="34" charset="0"/>
              </a:rPr>
              <a:t>e Müessese Sivil Savuna Planları, Kapsamı, Hazırlanması</a:t>
            </a:r>
          </a:p>
          <a:p>
            <a:pPr marL="342900" indent="-342900">
              <a:buClr>
                <a:srgbClr val="002060"/>
              </a:buClr>
              <a:buFont typeface="Wingdings" panose="05000000000000000000" pitchFamily="2" charset="2"/>
              <a:buChar char="§"/>
            </a:pPr>
            <a:r>
              <a:rPr lang="tr-TR" altLang="tr-TR" sz="2400" dirty="0">
                <a:latin typeface="Calibri" panose="020F0502020204030204" pitchFamily="34" charset="0"/>
                <a:cs typeface="Calibri" panose="020F0502020204030204" pitchFamily="34" charset="0"/>
              </a:rPr>
              <a:t>Daire ve </a:t>
            </a:r>
            <a:r>
              <a:rPr lang="tr-TR" altLang="tr-TR" sz="2400" dirty="0" smtClean="0">
                <a:latin typeface="Calibri" panose="020F0502020204030204" pitchFamily="34" charset="0"/>
                <a:cs typeface="Calibri" panose="020F0502020204030204" pitchFamily="34" charset="0"/>
              </a:rPr>
              <a:t>Müessese Sivil Savunma Planları Görev ve Sorumluluk</a:t>
            </a:r>
          </a:p>
          <a:p>
            <a:pPr marL="342900" indent="-342900">
              <a:buClr>
                <a:srgbClr val="002060"/>
              </a:buClr>
              <a:buFont typeface="Wingdings" panose="05000000000000000000" pitchFamily="2" charset="2"/>
              <a:buChar char="§"/>
            </a:pPr>
            <a:r>
              <a:rPr lang="tr-TR" altLang="tr-TR" sz="2400" dirty="0">
                <a:latin typeface="Calibri" panose="020F0502020204030204" pitchFamily="34" charset="0"/>
                <a:cs typeface="Calibri" panose="020F0502020204030204" pitchFamily="34" charset="0"/>
              </a:rPr>
              <a:t>Daire ve Müessese Sivil Savunma </a:t>
            </a:r>
            <a:r>
              <a:rPr lang="tr-TR" altLang="tr-TR" sz="2400" dirty="0" smtClean="0">
                <a:latin typeface="Calibri" panose="020F0502020204030204" pitchFamily="34" charset="0"/>
                <a:cs typeface="Calibri" panose="020F0502020204030204" pitchFamily="34" charset="0"/>
              </a:rPr>
              <a:t>Planları Ana Kısımları</a:t>
            </a:r>
          </a:p>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Sivil Savunma Servisleri </a:t>
            </a:r>
            <a:r>
              <a:rPr lang="tr-TR" altLang="tr-TR" sz="2400" dirty="0">
                <a:latin typeface="Calibri" panose="020F0502020204030204" pitchFamily="34" charset="0"/>
                <a:cs typeface="Calibri" panose="020F0502020204030204" pitchFamily="34" charset="0"/>
              </a:rPr>
              <a:t>K</a:t>
            </a:r>
            <a:r>
              <a:rPr lang="tr-TR" altLang="tr-TR" sz="2400" dirty="0" smtClean="0">
                <a:latin typeface="Calibri" panose="020F0502020204030204" pitchFamily="34" charset="0"/>
                <a:cs typeface="Calibri" panose="020F0502020204030204" pitchFamily="34" charset="0"/>
              </a:rPr>
              <a:t>uruluş, Görev ve Faaliyetleri</a:t>
            </a:r>
          </a:p>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Sivil Savunma Teşkilleri Vasıta, Malzeme ve Teçhizatı</a:t>
            </a:r>
          </a:p>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Genel Sivil Savunma Tedbirleri</a:t>
            </a:r>
          </a:p>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Sığınak ve Sığınma Yeri Nitelikleri</a:t>
            </a:r>
          </a:p>
          <a:p>
            <a:pPr marL="342900" indent="-342900">
              <a:buClr>
                <a:srgbClr val="002060"/>
              </a:buClr>
              <a:buFont typeface="Wingdings" panose="05000000000000000000" pitchFamily="2" charset="2"/>
              <a:buChar char="§"/>
            </a:pPr>
            <a:r>
              <a:rPr lang="tr-TR" altLang="tr-TR" sz="2400" dirty="0" smtClean="0">
                <a:latin typeface="Calibri" panose="020F0502020204030204" pitchFamily="34" charset="0"/>
                <a:cs typeface="Calibri" panose="020F0502020204030204" pitchFamily="34" charset="0"/>
              </a:rPr>
              <a:t>Sonuç</a:t>
            </a:r>
            <a:endParaRPr lang="tr-TR" altLang="tr-TR" sz="4000" dirty="0">
              <a:latin typeface="Calibri" panose="020F0502020204030204" pitchFamily="34" charset="0"/>
              <a:cs typeface="Calibri" panose="020F0502020204030204" pitchFamily="34" charset="0"/>
            </a:endParaRPr>
          </a:p>
        </p:txBody>
      </p:sp>
      <p:sp>
        <p:nvSpPr>
          <p:cNvPr id="6" name="Dikdörtgen 5"/>
          <p:cNvSpPr/>
          <p:nvPr/>
        </p:nvSpPr>
        <p:spPr>
          <a:xfrm>
            <a:off x="1681018" y="834043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796143" y="957943"/>
            <a:ext cx="5087892" cy="584775"/>
          </a:xfrm>
          <a:prstGeom prst="rect">
            <a:avLst/>
          </a:prstGeom>
        </p:spPr>
        <p:txBody>
          <a:bodyPr wrap="square">
            <a:spAutoFit/>
          </a:bodyPr>
          <a:lstStyle/>
          <a:p>
            <a:pPr>
              <a:buClr>
                <a:srgbClr val="002060"/>
              </a:buClr>
            </a:pPr>
            <a:r>
              <a:rPr lang="tr-TR" altLang="tr-TR" sz="3200" b="1" dirty="0">
                <a:solidFill>
                  <a:srgbClr val="FF0000"/>
                </a:solidFill>
                <a:latin typeface="Calibri" panose="020F0502020204030204" pitchFamily="34" charset="0"/>
                <a:cs typeface="Calibri" panose="020F0502020204030204" pitchFamily="34" charset="0"/>
              </a:rPr>
              <a:t>SUNUM PLANI</a:t>
            </a:r>
          </a:p>
        </p:txBody>
      </p:sp>
      <p:sp>
        <p:nvSpPr>
          <p:cNvPr id="5" name="Slayt Numarası Yer Tutucusu 4"/>
          <p:cNvSpPr>
            <a:spLocks noGrp="1"/>
          </p:cNvSpPr>
          <p:nvPr>
            <p:ph type="sldNum" sz="quarter" idx="12"/>
          </p:nvPr>
        </p:nvSpPr>
        <p:spPr>
          <a:xfrm>
            <a:off x="11480799" y="6273222"/>
            <a:ext cx="362527" cy="365125"/>
          </a:xfrm>
        </p:spPr>
        <p:txBody>
          <a:bodyPr/>
          <a:lstStyle/>
          <a:p>
            <a:fld id="{C60E98F0-4A37-44DE-B88F-642E147780B1}" type="slidenum">
              <a:rPr lang="tr-TR" sz="2400" b="1" smtClean="0">
                <a:solidFill>
                  <a:schemeClr val="tx1"/>
                </a:solidFill>
                <a:latin typeface="Arial Black" panose="020B0A04020102020204" pitchFamily="34" charset="0"/>
              </a:rPr>
              <a:pPr/>
              <a:t>1</a:t>
            </a:fld>
            <a:endParaRPr lang="tr-TR" sz="2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51115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19</a:t>
            </a:fld>
            <a:endParaRPr lang="tr-TR" sz="2400" b="1" dirty="0">
              <a:solidFill>
                <a:schemeClr val="tx1"/>
              </a:solidFill>
              <a:latin typeface="Arial Black" panose="020B0A04020102020204" pitchFamily="34" charset="0"/>
            </a:endParaRPr>
          </a:p>
        </p:txBody>
      </p:sp>
      <p:sp>
        <p:nvSpPr>
          <p:cNvPr id="5" name="Metin kutusu 4"/>
          <p:cNvSpPr txBox="1"/>
          <p:nvPr/>
        </p:nvSpPr>
        <p:spPr>
          <a:xfrm>
            <a:off x="2521527" y="2059708"/>
            <a:ext cx="7583055" cy="4093428"/>
          </a:xfrm>
          <a:prstGeom prst="rect">
            <a:avLst/>
          </a:prstGeom>
          <a:noFill/>
        </p:spPr>
        <p:txBody>
          <a:bodyPr wrap="square" rtlCol="0">
            <a:spAutoFit/>
          </a:bodyPr>
          <a:lstStyle/>
          <a:p>
            <a:pPr algn="just">
              <a:buClr>
                <a:srgbClr val="002060"/>
              </a:buClr>
              <a:buSzPct val="130000"/>
            </a:pPr>
            <a:endParaRPr lang="tr-TR" altLang="tr-TR" sz="1000" b="1" dirty="0">
              <a:solidFill>
                <a:srgbClr val="002060"/>
              </a:solidFill>
            </a:endParaRPr>
          </a:p>
          <a:p>
            <a:pPr algn="just">
              <a:buClr>
                <a:srgbClr val="002060"/>
              </a:buClr>
              <a:buSzPct val="130000"/>
            </a:pPr>
            <a:r>
              <a:rPr lang="tr-TR" altLang="tr-TR" sz="2400" b="1" dirty="0" smtClean="0">
                <a:solidFill>
                  <a:srgbClr val="002060"/>
                </a:solidFill>
                <a:cs typeface="Tahoma" panose="020B0604030504040204" pitchFamily="34" charset="0"/>
              </a:rPr>
              <a:t>SİVİL SAVUNMA SERVİSLERİ:</a:t>
            </a:r>
          </a:p>
          <a:p>
            <a:pPr algn="just">
              <a:buClr>
                <a:srgbClr val="002060"/>
              </a:buClr>
              <a:buSzPct val="130000"/>
            </a:pPr>
            <a:endParaRPr lang="tr-TR" altLang="tr-TR" sz="1000" b="1" dirty="0" smtClean="0">
              <a:solidFill>
                <a:srgbClr val="002060"/>
              </a:solidFill>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Kontrol Merkezi Ve Karargah Servisi,</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Emniyet Ve Kılavuzluk Servisi,</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İtfaiye Servisi,</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Kurtarma Servisi,</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İlkyardım Servisi,</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Sosyal Yardım Servisi,</a:t>
            </a:r>
          </a:p>
          <a:p>
            <a:pPr marL="457200" indent="-457200" algn="just">
              <a:buClr>
                <a:srgbClr val="002060"/>
              </a:buClr>
              <a:buSzPct val="130000"/>
              <a:buFont typeface="+mj-lt"/>
              <a:buAutoNum type="arabicPeriod"/>
            </a:pPr>
            <a:endParaRPr lang="tr-TR" altLang="tr-TR" sz="800" dirty="0" smtClean="0">
              <a:cs typeface="Tahoma" panose="020B0604030504040204" pitchFamily="34" charset="0"/>
            </a:endParaRPr>
          </a:p>
          <a:p>
            <a:pPr marL="457200" indent="-457200" algn="just">
              <a:buClr>
                <a:srgbClr val="002060"/>
              </a:buClr>
              <a:buSzPct val="130000"/>
              <a:buFont typeface="+mj-lt"/>
              <a:buAutoNum type="arabicPeriod"/>
            </a:pPr>
            <a:r>
              <a:rPr lang="tr-TR" altLang="tr-TR" sz="2400" dirty="0" smtClean="0">
                <a:cs typeface="Tahoma" panose="020B0604030504040204" pitchFamily="34" charset="0"/>
              </a:rPr>
              <a:t>Teknik Onarım İşleri Servisi,</a:t>
            </a:r>
            <a:endParaRPr lang="tr-TR" altLang="tr-TR" sz="2400" dirty="0">
              <a:cs typeface="Tahoma" panose="020B060403050404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98" y="174737"/>
            <a:ext cx="1180384" cy="1118354"/>
          </a:xfrm>
          <a:prstGeom prst="rect">
            <a:avLst/>
          </a:prstGeom>
        </p:spPr>
      </p:pic>
      <p:sp>
        <p:nvSpPr>
          <p:cNvPr id="6" name="Dikdörtgen 5"/>
          <p:cNvSpPr/>
          <p:nvPr/>
        </p:nvSpPr>
        <p:spPr>
          <a:xfrm>
            <a:off x="1653309" y="489527"/>
            <a:ext cx="8561205" cy="1077218"/>
          </a:xfrm>
          <a:prstGeom prst="rect">
            <a:avLst/>
          </a:prstGeom>
        </p:spPr>
        <p:txBody>
          <a:bodyPr wrap="square">
            <a:spAutoFit/>
          </a:bodyPr>
          <a:lstStyle/>
          <a:p>
            <a:pPr algn="ctr"/>
            <a:r>
              <a:rPr lang="tr-TR" altLang="tr-TR" sz="3200" b="1" dirty="0" smtClean="0">
                <a:solidFill>
                  <a:srgbClr val="FF0000"/>
                </a:solidFill>
              </a:rPr>
              <a:t>DAİRE VE MÜESSESELERE AİT </a:t>
            </a:r>
            <a:r>
              <a:rPr lang="tr-TR" altLang="tr-TR" sz="3200" b="1" dirty="0">
                <a:solidFill>
                  <a:srgbClr val="FF0000"/>
                </a:solidFill>
              </a:rPr>
              <a:t>SİVİL </a:t>
            </a:r>
            <a:r>
              <a:rPr lang="tr-TR" altLang="tr-TR" sz="3200" b="1" dirty="0" smtClean="0">
                <a:solidFill>
                  <a:srgbClr val="FF0000"/>
                </a:solidFill>
              </a:rPr>
              <a:t>SAVUNMA SERVİSLERİ, KURULUŞ, GÖREV VE FAALİYETLERİ</a:t>
            </a:r>
            <a:endParaRPr lang="tr-TR" sz="3200" dirty="0"/>
          </a:p>
        </p:txBody>
      </p:sp>
    </p:spTree>
    <p:extLst>
      <p:ext uri="{BB962C8B-B14F-4D97-AF65-F5344CB8AC3E}">
        <p14:creationId xmlns:p14="http://schemas.microsoft.com/office/powerpoint/2010/main" val="471303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0145" y="267630"/>
            <a:ext cx="1517228" cy="1025461"/>
          </a:xfrm>
          <a:prstGeom prst="rect">
            <a:avLst/>
          </a:prstGeom>
        </p:spPr>
      </p:pic>
      <p:sp>
        <p:nvSpPr>
          <p:cNvPr id="4" name="Metin kutusu 3"/>
          <p:cNvSpPr txBox="1"/>
          <p:nvPr/>
        </p:nvSpPr>
        <p:spPr>
          <a:xfrm>
            <a:off x="10492509" y="1293091"/>
            <a:ext cx="1548892" cy="446276"/>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20</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293091" y="267630"/>
            <a:ext cx="9282545" cy="1077218"/>
          </a:xfrm>
          <a:prstGeom prst="rect">
            <a:avLst/>
          </a:prstGeom>
          <a:noFill/>
        </p:spPr>
        <p:txBody>
          <a:bodyPr wrap="square" rtlCol="0">
            <a:spAutoFit/>
          </a:bodyPr>
          <a:lstStyle/>
          <a:p>
            <a:pPr algn="ctr"/>
            <a:r>
              <a:rPr lang="tr-TR" altLang="tr-TR" sz="3200" b="1" dirty="0">
                <a:solidFill>
                  <a:srgbClr val="FF0000"/>
                </a:solidFill>
              </a:rPr>
              <a:t>DAİRE VE MÜESSESELERE AİT SİVİL SAVUNMA SERVİSLERİ, KURULUŞ, GÖREV VE FAALİYETLERİ</a:t>
            </a:r>
            <a:endParaRPr lang="tr-TR" sz="3200" dirty="0"/>
          </a:p>
        </p:txBody>
      </p:sp>
      <p:pic>
        <p:nvPicPr>
          <p:cNvPr id="6" name="Resim 5"/>
          <p:cNvPicPr>
            <a:picLocks noChangeAspect="1"/>
          </p:cNvPicPr>
          <p:nvPr/>
        </p:nvPicPr>
        <p:blipFill>
          <a:blip r:embed="rId3" cstate="print"/>
          <a:stretch>
            <a:fillRect/>
          </a:stretch>
        </p:blipFill>
        <p:spPr>
          <a:xfrm>
            <a:off x="1145309" y="1483924"/>
            <a:ext cx="9347200" cy="5000004"/>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1" y="128555"/>
            <a:ext cx="1134203" cy="1035227"/>
          </a:xfrm>
          <a:prstGeom prst="rect">
            <a:avLst/>
          </a:prstGeom>
        </p:spPr>
      </p:pic>
    </p:spTree>
    <p:extLst>
      <p:ext uri="{BB962C8B-B14F-4D97-AF65-F5344CB8AC3E}">
        <p14:creationId xmlns:p14="http://schemas.microsoft.com/office/powerpoint/2010/main" val="486707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21</a:t>
            </a:fld>
            <a:endParaRPr lang="tr-TR" sz="2400" b="1" dirty="0">
              <a:solidFill>
                <a:schemeClr val="tx1"/>
              </a:solidFill>
              <a:latin typeface="Arial Black" panose="020B0A04020102020204" pitchFamily="34" charset="0"/>
            </a:endParaRPr>
          </a:p>
        </p:txBody>
      </p:sp>
      <p:sp>
        <p:nvSpPr>
          <p:cNvPr id="5" name="Metin kutusu 4"/>
          <p:cNvSpPr txBox="1"/>
          <p:nvPr/>
        </p:nvSpPr>
        <p:spPr>
          <a:xfrm>
            <a:off x="1080655" y="2438400"/>
            <a:ext cx="8988893" cy="2154436"/>
          </a:xfrm>
          <a:prstGeom prst="rect">
            <a:avLst/>
          </a:prstGeom>
          <a:noFill/>
        </p:spPr>
        <p:txBody>
          <a:bodyPr wrap="square" rtlCol="0">
            <a:spAutoFit/>
          </a:bodyPr>
          <a:lstStyle/>
          <a:p>
            <a:pPr algn="ctr"/>
            <a:r>
              <a:rPr lang="tr-TR" altLang="tr-TR" sz="2800" b="1" dirty="0" smtClean="0">
                <a:solidFill>
                  <a:srgbClr val="002060"/>
                </a:solidFill>
              </a:rPr>
              <a:t>DAİRE </a:t>
            </a:r>
            <a:r>
              <a:rPr lang="tr-TR" altLang="tr-TR" sz="2800" b="1" dirty="0">
                <a:solidFill>
                  <a:srgbClr val="002060"/>
                </a:solidFill>
              </a:rPr>
              <a:t>VE MÜESSESELERİN SİVİL SAVUNMA TEŞKİLLERİ </a:t>
            </a:r>
          </a:p>
          <a:p>
            <a:pPr algn="just"/>
            <a:endParaRPr lang="tr-TR" altLang="tr-TR" sz="1000" dirty="0" smtClean="0">
              <a:cs typeface="Times New Roman" panose="02020603050405020304" pitchFamily="18" charset="0"/>
            </a:endParaRPr>
          </a:p>
          <a:p>
            <a:pPr algn="just"/>
            <a:r>
              <a:rPr lang="tr-TR" altLang="tr-TR" sz="2400" dirty="0" smtClean="0">
                <a:cs typeface="Times New Roman" panose="02020603050405020304" pitchFamily="18" charset="0"/>
              </a:rPr>
              <a:t>	M</a:t>
            </a:r>
            <a:r>
              <a:rPr lang="en-AU" altLang="tr-TR" sz="2400" dirty="0" err="1">
                <a:cs typeface="Times New Roman" panose="02020603050405020304" pitchFamily="18" charset="0"/>
              </a:rPr>
              <a:t>üesseselerdeki</a:t>
            </a:r>
            <a:r>
              <a:rPr lang="en-AU" altLang="tr-TR" sz="2400" dirty="0">
                <a:cs typeface="Times New Roman" panose="02020603050405020304" pitchFamily="18" charset="0"/>
              </a:rPr>
              <a:t> </a:t>
            </a:r>
            <a:r>
              <a:rPr lang="en-AU" altLang="tr-TR" sz="2400" dirty="0" err="1">
                <a:cs typeface="Times New Roman" panose="02020603050405020304" pitchFamily="18" charset="0"/>
              </a:rPr>
              <a:t>milli</a:t>
            </a:r>
            <a:r>
              <a:rPr lang="en-AU" altLang="tr-TR" sz="2400" dirty="0">
                <a:cs typeface="Times New Roman" panose="02020603050405020304" pitchFamily="18" charset="0"/>
              </a:rPr>
              <a:t> </a:t>
            </a:r>
            <a:r>
              <a:rPr lang="en-AU" altLang="tr-TR" sz="2400" dirty="0" err="1">
                <a:cs typeface="Times New Roman" panose="02020603050405020304" pitchFamily="18" charset="0"/>
              </a:rPr>
              <a:t>savunma</a:t>
            </a:r>
            <a:r>
              <a:rPr lang="en-AU" altLang="tr-TR" sz="2400" dirty="0">
                <a:cs typeface="Times New Roman" panose="02020603050405020304" pitchFamily="18" charset="0"/>
              </a:rPr>
              <a:t> </a:t>
            </a:r>
            <a:r>
              <a:rPr lang="en-AU" altLang="tr-TR" sz="2400" dirty="0" err="1">
                <a:cs typeface="Times New Roman" panose="02020603050405020304" pitchFamily="18" charset="0"/>
              </a:rPr>
              <a:t>ile</a:t>
            </a:r>
            <a:r>
              <a:rPr lang="en-AU" altLang="tr-TR" sz="2400" dirty="0">
                <a:cs typeface="Times New Roman" panose="02020603050405020304" pitchFamily="18" charset="0"/>
              </a:rPr>
              <a:t> </a:t>
            </a:r>
            <a:r>
              <a:rPr lang="en-AU" altLang="tr-TR" sz="2400" dirty="0" err="1">
                <a:cs typeface="Times New Roman" panose="02020603050405020304" pitchFamily="18" charset="0"/>
              </a:rPr>
              <a:t>ilgili</a:t>
            </a:r>
            <a:r>
              <a:rPr lang="en-AU" altLang="tr-TR" sz="2400" dirty="0">
                <a:cs typeface="Times New Roman" panose="02020603050405020304" pitchFamily="18" charset="0"/>
              </a:rPr>
              <a:t> </a:t>
            </a:r>
            <a:r>
              <a:rPr lang="en-AU" altLang="tr-TR" sz="2400" dirty="0" err="1">
                <a:cs typeface="Times New Roman" panose="02020603050405020304" pitchFamily="18" charset="0"/>
              </a:rPr>
              <a:t>diğer</a:t>
            </a:r>
            <a:r>
              <a:rPr lang="en-AU" altLang="tr-TR" sz="2400" dirty="0">
                <a:cs typeface="Times New Roman" panose="02020603050405020304" pitchFamily="18" charset="0"/>
              </a:rPr>
              <a:t> </a:t>
            </a:r>
            <a:r>
              <a:rPr lang="en-AU" altLang="tr-TR" sz="2400" dirty="0" err="1">
                <a:cs typeface="Times New Roman" panose="02020603050405020304" pitchFamily="18" charset="0"/>
              </a:rPr>
              <a:t>hizmetlerde</a:t>
            </a:r>
            <a:r>
              <a:rPr lang="en-AU" altLang="tr-TR" sz="2400" dirty="0">
                <a:cs typeface="Times New Roman" panose="02020603050405020304" pitchFamily="18" charset="0"/>
              </a:rPr>
              <a:t> </a:t>
            </a:r>
            <a:r>
              <a:rPr lang="en-AU" altLang="tr-TR" sz="2400" dirty="0" err="1">
                <a:cs typeface="Times New Roman" panose="02020603050405020304" pitchFamily="18" charset="0"/>
              </a:rPr>
              <a:t>görevli</a:t>
            </a:r>
            <a:r>
              <a:rPr lang="en-AU" altLang="tr-TR" sz="2400" dirty="0">
                <a:cs typeface="Times New Roman" panose="02020603050405020304" pitchFamily="18" charset="0"/>
              </a:rPr>
              <a:t> </a:t>
            </a:r>
            <a:r>
              <a:rPr lang="en-AU" altLang="tr-TR" sz="2400" dirty="0" err="1">
                <a:cs typeface="Times New Roman" panose="02020603050405020304" pitchFamily="18" charset="0"/>
              </a:rPr>
              <a:t>olmayan</a:t>
            </a:r>
            <a:r>
              <a:rPr lang="en-AU" altLang="tr-TR" sz="2400" dirty="0">
                <a:cs typeface="Times New Roman" panose="02020603050405020304" pitchFamily="18" charset="0"/>
              </a:rPr>
              <a:t> </a:t>
            </a:r>
            <a:r>
              <a:rPr lang="en-AU" altLang="tr-TR" sz="2400" b="1" dirty="0">
                <a:cs typeface="Times New Roman" panose="02020603050405020304" pitchFamily="18" charset="0"/>
              </a:rPr>
              <a:t>16-65</a:t>
            </a:r>
            <a:r>
              <a:rPr lang="en-AU" altLang="tr-TR" sz="2400" dirty="0">
                <a:cs typeface="Times New Roman" panose="02020603050405020304" pitchFamily="18" charset="0"/>
              </a:rPr>
              <a:t> </a:t>
            </a:r>
            <a:r>
              <a:rPr lang="en-AU" altLang="tr-TR" sz="2400" dirty="0" err="1" smtClean="0">
                <a:cs typeface="Times New Roman" panose="02020603050405020304" pitchFamily="18" charset="0"/>
              </a:rPr>
              <a:t>yaşlarındaki</a:t>
            </a:r>
            <a:r>
              <a:rPr lang="en-AU" altLang="tr-TR" sz="2400" dirty="0" smtClean="0">
                <a:cs typeface="Times New Roman" panose="02020603050405020304" pitchFamily="18" charset="0"/>
              </a:rPr>
              <a:t> </a:t>
            </a:r>
            <a:r>
              <a:rPr lang="en-AU" altLang="tr-TR" sz="2400" dirty="0" err="1" smtClean="0">
                <a:cs typeface="Times New Roman" panose="02020603050405020304" pitchFamily="18" charset="0"/>
              </a:rPr>
              <a:t>kimseler</a:t>
            </a:r>
            <a:r>
              <a:rPr lang="en-AU" altLang="tr-TR" sz="2400" dirty="0" smtClean="0">
                <a:cs typeface="Times New Roman" panose="02020603050405020304" pitchFamily="18" charset="0"/>
              </a:rPr>
              <a:t> </a:t>
            </a:r>
            <a:r>
              <a:rPr lang="en-AU" altLang="tr-TR" sz="2400" dirty="0" err="1" smtClean="0">
                <a:cs typeface="Times New Roman" panose="02020603050405020304" pitchFamily="18" charset="0"/>
              </a:rPr>
              <a:t>arasından</a:t>
            </a:r>
            <a:r>
              <a:rPr lang="en-AU" altLang="tr-TR" sz="2400" dirty="0" smtClean="0">
                <a:cs typeface="Times New Roman" panose="02020603050405020304" pitchFamily="18" charset="0"/>
              </a:rPr>
              <a:t> </a:t>
            </a:r>
            <a:r>
              <a:rPr lang="en-AU" altLang="tr-TR" sz="2400" dirty="0" err="1" smtClean="0">
                <a:cs typeface="Times New Roman" panose="02020603050405020304" pitchFamily="18" charset="0"/>
              </a:rPr>
              <a:t>barış</a:t>
            </a:r>
            <a:r>
              <a:rPr lang="en-AU" altLang="tr-TR" sz="2400" dirty="0" smtClean="0">
                <a:cs typeface="Times New Roman" panose="02020603050405020304" pitchFamily="18" charset="0"/>
              </a:rPr>
              <a:t> </a:t>
            </a:r>
            <a:r>
              <a:rPr lang="en-AU" altLang="tr-TR" sz="2400" dirty="0" err="1">
                <a:cs typeface="Times New Roman" panose="02020603050405020304" pitchFamily="18" charset="0"/>
              </a:rPr>
              <a:t>zamanında</a:t>
            </a:r>
            <a:r>
              <a:rPr lang="en-AU" altLang="tr-TR" sz="2400" dirty="0">
                <a:cs typeface="Times New Roman" panose="02020603050405020304" pitchFamily="18" charset="0"/>
              </a:rPr>
              <a:t> </a:t>
            </a:r>
            <a:r>
              <a:rPr lang="en-AU" altLang="tr-TR" sz="2400" dirty="0" err="1">
                <a:cs typeface="Times New Roman" panose="02020603050405020304" pitchFamily="18" charset="0"/>
              </a:rPr>
              <a:t>personeli</a:t>
            </a:r>
            <a:r>
              <a:rPr lang="en-AU" altLang="tr-TR" sz="2400" dirty="0">
                <a:cs typeface="Times New Roman" panose="02020603050405020304" pitchFamily="18" charset="0"/>
              </a:rPr>
              <a:t> </a:t>
            </a:r>
            <a:r>
              <a:rPr lang="en-AU" altLang="tr-TR" sz="2400" dirty="0" err="1">
                <a:cs typeface="Times New Roman" panose="02020603050405020304" pitchFamily="18" charset="0"/>
              </a:rPr>
              <a:t>seçilmek</a:t>
            </a:r>
            <a:r>
              <a:rPr lang="en-AU" altLang="tr-TR" sz="2400" dirty="0">
                <a:cs typeface="Times New Roman" panose="02020603050405020304" pitchFamily="18" charset="0"/>
              </a:rPr>
              <a:t> </a:t>
            </a:r>
            <a:r>
              <a:rPr lang="en-AU" altLang="tr-TR" sz="2400" dirty="0" err="1">
                <a:cs typeface="Times New Roman" panose="02020603050405020304" pitchFamily="18" charset="0"/>
              </a:rPr>
              <a:t>ve</a:t>
            </a:r>
            <a:r>
              <a:rPr lang="en-AU" altLang="tr-TR" sz="2400" dirty="0">
                <a:cs typeface="Times New Roman" panose="02020603050405020304" pitchFamily="18" charset="0"/>
              </a:rPr>
              <a:t> </a:t>
            </a:r>
            <a:r>
              <a:rPr lang="en-AU" altLang="tr-TR" sz="2400" dirty="0" err="1">
                <a:cs typeface="Times New Roman" panose="02020603050405020304" pitchFamily="18" charset="0"/>
              </a:rPr>
              <a:t>gerekli</a:t>
            </a:r>
            <a:r>
              <a:rPr lang="en-AU" altLang="tr-TR" sz="2400" dirty="0">
                <a:cs typeface="Times New Roman" panose="02020603050405020304" pitchFamily="18" charset="0"/>
              </a:rPr>
              <a:t> </a:t>
            </a:r>
            <a:r>
              <a:rPr lang="en-AU" altLang="tr-TR" sz="2400" dirty="0" err="1">
                <a:cs typeface="Times New Roman" panose="02020603050405020304" pitchFamily="18" charset="0"/>
              </a:rPr>
              <a:t>araç</a:t>
            </a:r>
            <a:r>
              <a:rPr lang="en-AU" altLang="tr-TR" sz="2400" dirty="0">
                <a:cs typeface="Times New Roman" panose="02020603050405020304" pitchFamily="18" charset="0"/>
              </a:rPr>
              <a:t>, </a:t>
            </a:r>
            <a:r>
              <a:rPr lang="en-AU" altLang="tr-TR" sz="2400" dirty="0" err="1">
                <a:cs typeface="Times New Roman" panose="02020603050405020304" pitchFamily="18" charset="0"/>
              </a:rPr>
              <a:t>gereç</a:t>
            </a:r>
            <a:r>
              <a:rPr lang="en-AU" altLang="tr-TR" sz="2400" dirty="0">
                <a:cs typeface="Times New Roman" panose="02020603050405020304" pitchFamily="18" charset="0"/>
              </a:rPr>
              <a:t> </a:t>
            </a:r>
            <a:r>
              <a:rPr lang="en-AU" altLang="tr-TR" sz="2400" dirty="0" err="1">
                <a:cs typeface="Times New Roman" panose="02020603050405020304" pitchFamily="18" charset="0"/>
              </a:rPr>
              <a:t>ve</a:t>
            </a:r>
            <a:r>
              <a:rPr lang="en-AU" altLang="tr-TR" sz="2400" dirty="0">
                <a:cs typeface="Times New Roman" panose="02020603050405020304" pitchFamily="18" charset="0"/>
              </a:rPr>
              <a:t> </a:t>
            </a:r>
            <a:r>
              <a:rPr lang="en-AU" altLang="tr-TR" sz="2400" dirty="0" err="1">
                <a:cs typeface="Times New Roman" panose="02020603050405020304" pitchFamily="18" charset="0"/>
              </a:rPr>
              <a:t>teçhizatı</a:t>
            </a:r>
            <a:r>
              <a:rPr lang="en-AU" altLang="tr-TR" sz="2400" dirty="0">
                <a:cs typeface="Times New Roman" panose="02020603050405020304" pitchFamily="18" charset="0"/>
              </a:rPr>
              <a:t> </a:t>
            </a:r>
            <a:r>
              <a:rPr lang="en-AU" altLang="tr-TR" sz="2400" dirty="0" err="1">
                <a:cs typeface="Times New Roman" panose="02020603050405020304" pitchFamily="18" charset="0"/>
              </a:rPr>
              <a:t>sağlamak</a:t>
            </a:r>
            <a:r>
              <a:rPr lang="en-AU" altLang="tr-TR" sz="2400" dirty="0">
                <a:cs typeface="Times New Roman" panose="02020603050405020304" pitchFamily="18" charset="0"/>
              </a:rPr>
              <a:t> </a:t>
            </a:r>
            <a:r>
              <a:rPr lang="en-AU" altLang="tr-TR" sz="2400" dirty="0" err="1">
                <a:cs typeface="Times New Roman" panose="02020603050405020304" pitchFamily="18" charset="0"/>
              </a:rPr>
              <a:t>suretiyle</a:t>
            </a:r>
            <a:r>
              <a:rPr lang="en-AU" altLang="tr-TR" sz="2400" dirty="0">
                <a:cs typeface="Times New Roman" panose="02020603050405020304" pitchFamily="18" charset="0"/>
              </a:rPr>
              <a:t> </a:t>
            </a:r>
            <a:r>
              <a:rPr lang="en-AU" altLang="tr-TR" sz="2400" dirty="0" err="1">
                <a:cs typeface="Times New Roman" panose="02020603050405020304" pitchFamily="18" charset="0"/>
              </a:rPr>
              <a:t>göreve</a:t>
            </a:r>
            <a:r>
              <a:rPr lang="en-AU" altLang="tr-TR" sz="2400" dirty="0">
                <a:cs typeface="Times New Roman" panose="02020603050405020304" pitchFamily="18" charset="0"/>
              </a:rPr>
              <a:t> </a:t>
            </a:r>
            <a:r>
              <a:rPr lang="en-AU" altLang="tr-TR" sz="2400" dirty="0" err="1">
                <a:cs typeface="Times New Roman" panose="02020603050405020304" pitchFamily="18" charset="0"/>
              </a:rPr>
              <a:t>hazır</a:t>
            </a:r>
            <a:r>
              <a:rPr lang="en-AU" altLang="tr-TR" sz="2400" dirty="0">
                <a:cs typeface="Times New Roman" panose="02020603050405020304" pitchFamily="18" charset="0"/>
              </a:rPr>
              <a:t> </a:t>
            </a:r>
            <a:r>
              <a:rPr lang="en-AU" altLang="tr-TR" sz="2400" dirty="0" err="1">
                <a:cs typeface="Times New Roman" panose="02020603050405020304" pitchFamily="18" charset="0"/>
              </a:rPr>
              <a:t>bulundurulur</a:t>
            </a:r>
            <a:r>
              <a:rPr lang="en-AU" altLang="tr-TR" sz="2400" dirty="0">
                <a:cs typeface="Times New Roman" panose="02020603050405020304" pitchFamily="18" charset="0"/>
              </a:rPr>
              <a:t>.</a:t>
            </a:r>
            <a:endParaRPr lang="tr-TR" altLang="tr-TR" sz="24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4"/>
            <a:ext cx="1226565" cy="1109119"/>
          </a:xfrm>
          <a:prstGeom prst="rect">
            <a:avLst/>
          </a:prstGeom>
        </p:spPr>
      </p:pic>
      <p:sp>
        <p:nvSpPr>
          <p:cNvPr id="6" name="Dikdörtgen 5"/>
          <p:cNvSpPr/>
          <p:nvPr/>
        </p:nvSpPr>
        <p:spPr>
          <a:xfrm>
            <a:off x="1524000" y="581891"/>
            <a:ext cx="8854502" cy="1077218"/>
          </a:xfrm>
          <a:prstGeom prst="rect">
            <a:avLst/>
          </a:prstGeom>
        </p:spPr>
        <p:txBody>
          <a:bodyPr wrap="square">
            <a:spAutoFit/>
          </a:bodyPr>
          <a:lstStyle/>
          <a:p>
            <a:pPr algn="ctr"/>
            <a:r>
              <a:rPr lang="tr-TR" altLang="tr-TR" sz="3200" b="1" dirty="0">
                <a:solidFill>
                  <a:srgbClr val="FF0000"/>
                </a:solidFill>
              </a:rPr>
              <a:t>DAİRE VE MÜESSESELERE AİT SİVİL SAVUNMA SERVİSLERİ, KURULUŞ, GÖREV VE FAALİYETLERİ</a:t>
            </a:r>
            <a:endParaRPr lang="tr-TR" sz="3200" dirty="0"/>
          </a:p>
        </p:txBody>
      </p:sp>
    </p:spTree>
    <p:extLst>
      <p:ext uri="{BB962C8B-B14F-4D97-AF65-F5344CB8AC3E}">
        <p14:creationId xmlns:p14="http://schemas.microsoft.com/office/powerpoint/2010/main" val="1206989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22</a:t>
            </a:fld>
            <a:endParaRPr lang="tr-TR" sz="2400" b="1" dirty="0">
              <a:solidFill>
                <a:schemeClr val="tx1"/>
              </a:solidFill>
              <a:latin typeface="Arial Black" panose="020B0A04020102020204" pitchFamily="34" charset="0"/>
            </a:endParaRPr>
          </a:p>
        </p:txBody>
      </p:sp>
      <p:sp>
        <p:nvSpPr>
          <p:cNvPr id="5" name="Metin kutusu 4"/>
          <p:cNvSpPr txBox="1"/>
          <p:nvPr/>
        </p:nvSpPr>
        <p:spPr>
          <a:xfrm>
            <a:off x="1016000" y="2112445"/>
            <a:ext cx="9477294" cy="4401205"/>
          </a:xfrm>
          <a:prstGeom prst="rect">
            <a:avLst/>
          </a:prstGeom>
          <a:noFill/>
        </p:spPr>
        <p:txBody>
          <a:bodyPr wrap="square" rtlCol="0">
            <a:spAutoFit/>
          </a:bodyPr>
          <a:lstStyle/>
          <a:p>
            <a:pPr algn="just">
              <a:buClr>
                <a:srgbClr val="002060"/>
              </a:buClr>
              <a:buSzPct val="130000"/>
            </a:pPr>
            <a:r>
              <a:rPr lang="it-IT" altLang="tr-TR" sz="2400" b="1" dirty="0" smtClean="0">
                <a:solidFill>
                  <a:srgbClr val="002060"/>
                </a:solidFill>
              </a:rPr>
              <a:t>SiViL </a:t>
            </a:r>
            <a:r>
              <a:rPr lang="it-IT" altLang="tr-TR" sz="2400" b="1" dirty="0">
                <a:solidFill>
                  <a:srgbClr val="002060"/>
                </a:solidFill>
              </a:rPr>
              <a:t>SAVUNMA VASITA, MALZEME VE </a:t>
            </a:r>
            <a:r>
              <a:rPr lang="it-IT" altLang="tr-TR" sz="2400" b="1" dirty="0" smtClean="0">
                <a:solidFill>
                  <a:srgbClr val="002060"/>
                </a:solidFill>
              </a:rPr>
              <a:t>TEÇHiZATI</a:t>
            </a:r>
            <a:endParaRPr lang="tr-TR" altLang="tr-TR" sz="2400" b="1" dirty="0" smtClean="0">
              <a:solidFill>
                <a:srgbClr val="002060"/>
              </a:solidFill>
            </a:endParaRPr>
          </a:p>
          <a:p>
            <a:pPr algn="just">
              <a:buClr>
                <a:srgbClr val="002060"/>
              </a:buClr>
              <a:buSzPct val="130000"/>
            </a:pPr>
            <a:endParaRPr lang="tr-TR" altLang="tr-TR" sz="1000" b="1" dirty="0">
              <a:solidFill>
                <a:srgbClr val="002060"/>
              </a:solidFill>
            </a:endParaRPr>
          </a:p>
          <a:p>
            <a:pPr algn="just">
              <a:buClr>
                <a:srgbClr val="002060"/>
              </a:buClr>
              <a:buSzPct val="130000"/>
            </a:pPr>
            <a:r>
              <a:rPr lang="tr-TR" altLang="tr-TR" sz="2400" b="1" dirty="0" smtClean="0">
                <a:solidFill>
                  <a:srgbClr val="002060"/>
                </a:solidFill>
                <a:cs typeface="Times New Roman" panose="02020603050405020304" pitchFamily="18" charset="0"/>
              </a:rPr>
              <a:t>A. Hizmet </a:t>
            </a:r>
            <a:r>
              <a:rPr lang="tr-TR" altLang="tr-TR" sz="2400" b="1" dirty="0">
                <a:solidFill>
                  <a:srgbClr val="002060"/>
                </a:solidFill>
                <a:cs typeface="Times New Roman" panose="02020603050405020304" pitchFamily="18" charset="0"/>
              </a:rPr>
              <a:t>Malzeme ve Teçhizatı</a:t>
            </a:r>
            <a:r>
              <a:rPr lang="tr-TR" altLang="tr-TR" sz="2400" dirty="0">
                <a:solidFill>
                  <a:srgbClr val="002060"/>
                </a:solidFill>
                <a:cs typeface="Times New Roman" panose="02020603050405020304" pitchFamily="18" charset="0"/>
              </a:rPr>
              <a:t>; </a:t>
            </a:r>
            <a:r>
              <a:rPr lang="tr-TR" altLang="tr-TR" sz="2400" dirty="0">
                <a:cs typeface="Times New Roman" panose="02020603050405020304" pitchFamily="18" charset="0"/>
              </a:rPr>
              <a:t>her servisteki, hizmetin yapılması için kullanılacak malzeme ve teçhizattır.</a:t>
            </a:r>
          </a:p>
          <a:p>
            <a:pPr algn="just">
              <a:buClr>
                <a:srgbClr val="002060"/>
              </a:buClr>
              <a:buSzPct val="130000"/>
            </a:pPr>
            <a:endParaRPr lang="tr-TR" altLang="tr-TR" sz="1000" dirty="0" smtClean="0">
              <a:cs typeface="Times New Roman" panose="02020603050405020304" pitchFamily="18" charset="0"/>
            </a:endParaRPr>
          </a:p>
          <a:p>
            <a:pPr algn="just">
              <a:buClr>
                <a:srgbClr val="002060"/>
              </a:buClr>
              <a:buSzPct val="130000"/>
            </a:pPr>
            <a:r>
              <a:rPr lang="tr-TR" altLang="tr-TR" sz="2400" b="1" dirty="0" smtClean="0">
                <a:solidFill>
                  <a:srgbClr val="002060"/>
                </a:solidFill>
                <a:cs typeface="Times New Roman" panose="02020603050405020304" pitchFamily="18" charset="0"/>
              </a:rPr>
              <a:t>B. Şahsi </a:t>
            </a:r>
            <a:r>
              <a:rPr lang="tr-TR" altLang="tr-TR" sz="2400" b="1" dirty="0">
                <a:solidFill>
                  <a:srgbClr val="002060"/>
                </a:solidFill>
                <a:cs typeface="Times New Roman" panose="02020603050405020304" pitchFamily="18" charset="0"/>
              </a:rPr>
              <a:t>T</a:t>
            </a:r>
            <a:r>
              <a:rPr lang="tr-TR" altLang="tr-TR" sz="2400" b="1" dirty="0" smtClean="0">
                <a:solidFill>
                  <a:srgbClr val="002060"/>
                </a:solidFill>
                <a:cs typeface="Times New Roman" panose="02020603050405020304" pitchFamily="18" charset="0"/>
              </a:rPr>
              <a:t>eçhizat;</a:t>
            </a:r>
          </a:p>
          <a:p>
            <a:pPr algn="just">
              <a:buSzPct val="130000"/>
            </a:pPr>
            <a:endParaRPr lang="tr-TR" altLang="tr-TR" sz="1000" dirty="0">
              <a:cs typeface="Times New Roman" panose="02020603050405020304" pitchFamily="18" charset="0"/>
            </a:endParaRPr>
          </a:p>
          <a:p>
            <a:pPr marL="914400" lvl="1" indent="-457200" algn="just">
              <a:buClr>
                <a:srgbClr val="7030A0"/>
              </a:buClr>
              <a:buSzPct val="130000"/>
              <a:buFont typeface="+mj-lt"/>
              <a:buAutoNum type="alphaLcPeriod"/>
            </a:pPr>
            <a:r>
              <a:rPr lang="tr-TR" altLang="tr-TR" sz="2400" dirty="0" smtClean="0">
                <a:cs typeface="Times New Roman" panose="02020603050405020304" pitchFamily="18" charset="0"/>
              </a:rPr>
              <a:t>Sivil </a:t>
            </a:r>
            <a:r>
              <a:rPr lang="tr-TR" altLang="tr-TR" sz="2400" dirty="0">
                <a:cs typeface="Times New Roman" panose="02020603050405020304" pitchFamily="18" charset="0"/>
              </a:rPr>
              <a:t>savunma hizmetlerinde görevli bütün personelde bulunması gerekli, genel şahsi teçhizat (çelik başlık, </a:t>
            </a:r>
            <a:r>
              <a:rPr lang="tr-TR" altLang="tr-TR" sz="2400" dirty="0" smtClean="0">
                <a:cs typeface="Times New Roman" panose="02020603050405020304" pitchFamily="18" charset="0"/>
              </a:rPr>
              <a:t>harp </a:t>
            </a:r>
            <a:r>
              <a:rPr lang="tr-TR" altLang="tr-TR" sz="2400" dirty="0">
                <a:cs typeface="Times New Roman" panose="02020603050405020304" pitchFamily="18" charset="0"/>
              </a:rPr>
              <a:t>paketi, elektrik el feneri, koruyucu ilaçlar ile komple gaz maskesi, ekmek torbası, matara, yağmurluk olarak kullanılabilecek şekilde portatif çadır</a:t>
            </a:r>
            <a:r>
              <a:rPr lang="tr-TR" altLang="tr-TR" sz="2400" dirty="0" smtClean="0">
                <a:cs typeface="Times New Roman" panose="02020603050405020304" pitchFamily="18" charset="0"/>
              </a:rPr>
              <a:t>.),</a:t>
            </a:r>
          </a:p>
          <a:p>
            <a:pPr marL="914400" lvl="1" indent="-457200" algn="just">
              <a:buClr>
                <a:srgbClr val="7030A0"/>
              </a:buClr>
              <a:buSzPct val="130000"/>
              <a:buFont typeface="+mj-lt"/>
              <a:buAutoNum type="alphaLcPeriod"/>
            </a:pPr>
            <a:endParaRPr lang="tr-TR" altLang="tr-TR" sz="1000" dirty="0" smtClean="0">
              <a:cs typeface="Times New Roman" panose="02020603050405020304" pitchFamily="18" charset="0"/>
            </a:endParaRPr>
          </a:p>
          <a:p>
            <a:pPr marL="914400" lvl="1" indent="-457200" algn="just">
              <a:buClr>
                <a:srgbClr val="7030A0"/>
              </a:buClr>
              <a:buSzPct val="130000"/>
              <a:buFont typeface="+mj-lt"/>
              <a:buAutoNum type="alphaLcPeriod"/>
            </a:pPr>
            <a:r>
              <a:rPr lang="tr-TR" altLang="tr-TR" sz="2400" dirty="0" smtClean="0">
                <a:cs typeface="Times New Roman" panose="02020603050405020304" pitchFamily="18" charset="0"/>
              </a:rPr>
              <a:t>Her </a:t>
            </a:r>
            <a:r>
              <a:rPr lang="tr-TR" altLang="tr-TR" sz="2400" dirty="0">
                <a:cs typeface="Times New Roman" panose="02020603050405020304" pitchFamily="18" charset="0"/>
              </a:rPr>
              <a:t>servis personelinde, o servisin hizmeti icabı bulunması gerekli (Özel şahsi teçhizat), olmak üzere iki kısma ayrılır</a:t>
            </a:r>
            <a:r>
              <a:rPr lang="tr-TR" altLang="tr-TR" sz="2400" dirty="0" smtClean="0">
                <a:cs typeface="Times New Roman" panose="02020603050405020304" pitchFamily="18" charset="0"/>
              </a:rPr>
              <a:t>.</a:t>
            </a:r>
            <a:endParaRPr lang="tr-TR" altLang="tr-TR" sz="2400" dirty="0">
              <a:cs typeface="Times New Roman" panose="02020603050405020304" pitchFamily="18"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226565" cy="1183009"/>
          </a:xfrm>
          <a:prstGeom prst="rect">
            <a:avLst/>
          </a:prstGeom>
        </p:spPr>
      </p:pic>
      <p:sp>
        <p:nvSpPr>
          <p:cNvPr id="9" name="Dikdörtgen 8"/>
          <p:cNvSpPr/>
          <p:nvPr/>
        </p:nvSpPr>
        <p:spPr>
          <a:xfrm>
            <a:off x="1524000" y="581891"/>
            <a:ext cx="8854502" cy="1077218"/>
          </a:xfrm>
          <a:prstGeom prst="rect">
            <a:avLst/>
          </a:prstGeom>
        </p:spPr>
        <p:txBody>
          <a:bodyPr wrap="square">
            <a:spAutoFit/>
          </a:bodyPr>
          <a:lstStyle/>
          <a:p>
            <a:pPr algn="ctr"/>
            <a:r>
              <a:rPr lang="tr-TR" altLang="tr-TR" sz="3200" b="1" dirty="0">
                <a:solidFill>
                  <a:srgbClr val="FF0000"/>
                </a:solidFill>
              </a:rPr>
              <a:t>DAİRE VE MÜESSESELERE AİT SİVİL SAVUNMA SERVİSLERİ, KURULUŞ, GÖREV VE FAALİYETLERİ</a:t>
            </a:r>
            <a:endParaRPr lang="tr-TR" sz="3200" dirty="0"/>
          </a:p>
        </p:txBody>
      </p:sp>
    </p:spTree>
    <p:extLst>
      <p:ext uri="{BB962C8B-B14F-4D97-AF65-F5344CB8AC3E}">
        <p14:creationId xmlns:p14="http://schemas.microsoft.com/office/powerpoint/2010/main" val="1778788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295" y="249157"/>
            <a:ext cx="1393905" cy="1133602"/>
          </a:xfrm>
          <a:prstGeom prst="rect">
            <a:avLst/>
          </a:prstGeom>
        </p:spPr>
      </p:pic>
      <p:sp>
        <p:nvSpPr>
          <p:cNvPr id="4" name="Metin kutusu 3"/>
          <p:cNvSpPr txBox="1"/>
          <p:nvPr/>
        </p:nvSpPr>
        <p:spPr>
          <a:xfrm>
            <a:off x="10493295" y="1382759"/>
            <a:ext cx="1393906"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23</a:t>
            </a:fld>
            <a:endParaRPr lang="tr-TR" sz="2400" b="1" dirty="0">
              <a:solidFill>
                <a:schemeClr val="tx1"/>
              </a:solidFill>
              <a:latin typeface="Arial Black" panose="020B0A04020102020204" pitchFamily="34" charset="0"/>
            </a:endParaRPr>
          </a:p>
        </p:txBody>
      </p:sp>
      <p:sp>
        <p:nvSpPr>
          <p:cNvPr id="5" name="Metin kutusu 4"/>
          <p:cNvSpPr txBox="1"/>
          <p:nvPr/>
        </p:nvSpPr>
        <p:spPr>
          <a:xfrm>
            <a:off x="803564" y="1836094"/>
            <a:ext cx="8938312" cy="4555093"/>
          </a:xfrm>
          <a:prstGeom prst="rect">
            <a:avLst/>
          </a:prstGeom>
          <a:noFill/>
        </p:spPr>
        <p:txBody>
          <a:bodyPr wrap="square" rtlCol="0">
            <a:spAutoFit/>
          </a:bodyPr>
          <a:lstStyle/>
          <a:p>
            <a:pPr>
              <a:buClr>
                <a:srgbClr val="002060"/>
              </a:buClr>
              <a:defRPr/>
            </a:pPr>
            <a:r>
              <a:rPr lang="tr-TR" altLang="tr-TR" sz="2400" b="1" dirty="0">
                <a:solidFill>
                  <a:srgbClr val="002060"/>
                </a:solidFill>
              </a:rPr>
              <a:t>KONTROL MERKEZİ VE KARARGAH SERVİSİN GÖREVLERİ </a:t>
            </a:r>
          </a:p>
          <a:p>
            <a:pPr>
              <a:buClr>
                <a:srgbClr val="002060"/>
              </a:buClr>
              <a:defRPr/>
            </a:pPr>
            <a:endParaRPr lang="tr-TR" altLang="tr-TR" sz="1000" i="1"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a:cs typeface="Times New Roman" panose="02020603050405020304" pitchFamily="18" charset="0"/>
              </a:rPr>
              <a:t>İkaz alarm haberlerini almak veya yaymak</a:t>
            </a:r>
            <a:r>
              <a:rPr lang="tr-TR" altLang="tr-TR" sz="2400" dirty="0" smtClean="0">
                <a:cs typeface="Times New Roman" panose="02020603050405020304" pitchFamily="18" charset="0"/>
              </a:rPr>
              <a:t>.</a:t>
            </a:r>
          </a:p>
          <a:p>
            <a:pPr marL="342900" indent="-342900">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a:cs typeface="Times New Roman" panose="02020603050405020304" pitchFamily="18" charset="0"/>
              </a:rPr>
              <a:t>Sivil savunma servislerini sevk ve idare etmek</a:t>
            </a:r>
            <a:r>
              <a:rPr lang="tr-TR" altLang="tr-TR" sz="2400" dirty="0" smtClean="0">
                <a:cs typeface="Times New Roman" panose="02020603050405020304" pitchFamily="18" charset="0"/>
              </a:rPr>
              <a:t>.</a:t>
            </a:r>
          </a:p>
          <a:p>
            <a:pPr marL="342900" indent="-342900">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a:cs typeface="Times New Roman" panose="02020603050405020304" pitchFamily="18" charset="0"/>
              </a:rPr>
              <a:t>KBRN tehlikelerine ait haberleri değerlendirerek müessese </a:t>
            </a:r>
            <a:r>
              <a:rPr lang="tr-TR" altLang="tr-TR" sz="2400" dirty="0" smtClean="0">
                <a:cs typeface="Times New Roman" panose="02020603050405020304" pitchFamily="18" charset="0"/>
              </a:rPr>
              <a:t>çevresi içindekilere  </a:t>
            </a:r>
            <a:r>
              <a:rPr lang="tr-TR" altLang="tr-TR" sz="2400" dirty="0">
                <a:cs typeface="Times New Roman" panose="02020603050405020304" pitchFamily="18" charset="0"/>
              </a:rPr>
              <a:t>ve bölgesindeki  sivil savunma kademelerine bildirmek</a:t>
            </a:r>
            <a:r>
              <a:rPr lang="tr-TR" altLang="tr-TR" sz="2400" dirty="0" smtClean="0">
                <a:cs typeface="Times New Roman" panose="02020603050405020304" pitchFamily="18" charset="0"/>
              </a:rPr>
              <a:t>.</a:t>
            </a:r>
          </a:p>
          <a:p>
            <a:pPr marL="342900" indent="-342900">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a:cs typeface="Times New Roman" panose="02020603050405020304" pitchFamily="18" charset="0"/>
              </a:rPr>
              <a:t>Üniteler arasındaki haberleşmeyi sevk ve idare etmek</a:t>
            </a:r>
            <a:r>
              <a:rPr lang="tr-TR" altLang="tr-TR" sz="2400" dirty="0" smtClean="0">
                <a:cs typeface="Times New Roman" panose="02020603050405020304" pitchFamily="18" charset="0"/>
              </a:rPr>
              <a:t>.</a:t>
            </a:r>
          </a:p>
          <a:p>
            <a:pPr marL="342900" indent="-342900">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a:cs typeface="Times New Roman" panose="02020603050405020304" pitchFamily="18" charset="0"/>
              </a:rPr>
              <a:t>Mahalli sivil savunma idare kademeleri ile irtibatı ve </a:t>
            </a:r>
            <a:r>
              <a:rPr lang="tr-TR" altLang="tr-TR" sz="2400" dirty="0" smtClean="0">
                <a:cs typeface="Times New Roman" panose="02020603050405020304" pitchFamily="18" charset="0"/>
              </a:rPr>
              <a:t>gerektiğinde </a:t>
            </a:r>
            <a:r>
              <a:rPr lang="tr-TR" altLang="tr-TR" sz="2400" dirty="0">
                <a:cs typeface="Times New Roman" panose="02020603050405020304" pitchFamily="18" charset="0"/>
              </a:rPr>
              <a:t>karşılıklı yardımlaşma ve işbirliğini sağlamak</a:t>
            </a:r>
            <a:r>
              <a:rPr lang="tr-TR" altLang="tr-TR" sz="2400" dirty="0" smtClean="0">
                <a:cs typeface="Times New Roman" panose="02020603050405020304" pitchFamily="18" charset="0"/>
              </a:rPr>
              <a:t>.</a:t>
            </a:r>
          </a:p>
          <a:p>
            <a:pPr marL="342900" indent="-342900">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a:cs typeface="Times New Roman" panose="02020603050405020304" pitchFamily="18" charset="0"/>
              </a:rPr>
              <a:t>Komşu müesseselerle haberleşmeyi ve gereken hallerde karşılıklı yardımlaşma ve işbirliğini sağlamak.</a:t>
            </a:r>
          </a:p>
        </p:txBody>
      </p:sp>
      <p:pic>
        <p:nvPicPr>
          <p:cNvPr id="7" name="Resim 6"/>
          <p:cNvPicPr>
            <a:picLocks noChangeAspect="1"/>
          </p:cNvPicPr>
          <p:nvPr/>
        </p:nvPicPr>
        <p:blipFill>
          <a:blip r:embed="rId3" cstate="print"/>
          <a:stretch>
            <a:fillRect/>
          </a:stretch>
        </p:blipFill>
        <p:spPr>
          <a:xfrm>
            <a:off x="8489831" y="1836094"/>
            <a:ext cx="2944147" cy="1553035"/>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2" y="128555"/>
            <a:ext cx="1161912" cy="1099881"/>
          </a:xfrm>
          <a:prstGeom prst="rect">
            <a:avLst/>
          </a:prstGeom>
        </p:spPr>
      </p:pic>
      <p:sp>
        <p:nvSpPr>
          <p:cNvPr id="10" name="Dikdörtgen 9"/>
          <p:cNvSpPr/>
          <p:nvPr/>
        </p:nvSpPr>
        <p:spPr>
          <a:xfrm>
            <a:off x="1320800" y="452582"/>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Tree>
    <p:extLst>
      <p:ext uri="{BB962C8B-B14F-4D97-AF65-F5344CB8AC3E}">
        <p14:creationId xmlns:p14="http://schemas.microsoft.com/office/powerpoint/2010/main" val="4094422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295" y="249157"/>
            <a:ext cx="1393905" cy="1133602"/>
          </a:xfrm>
          <a:prstGeom prst="rect">
            <a:avLst/>
          </a:prstGeom>
        </p:spPr>
      </p:pic>
      <p:sp>
        <p:nvSpPr>
          <p:cNvPr id="4" name="Metin kutusu 3"/>
          <p:cNvSpPr txBox="1"/>
          <p:nvPr/>
        </p:nvSpPr>
        <p:spPr>
          <a:xfrm>
            <a:off x="10493295" y="1382759"/>
            <a:ext cx="1393906"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24</a:t>
            </a:fld>
            <a:endParaRPr lang="tr-TR" sz="2400" b="1" dirty="0">
              <a:solidFill>
                <a:schemeClr val="tx1"/>
              </a:solidFill>
              <a:latin typeface="Arial Black" panose="020B0A04020102020204" pitchFamily="34"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61912" cy="1099881"/>
          </a:xfrm>
          <a:prstGeom prst="rect">
            <a:avLst/>
          </a:prstGeom>
        </p:spPr>
      </p:pic>
      <p:sp>
        <p:nvSpPr>
          <p:cNvPr id="10" name="Dikdörtgen 9"/>
          <p:cNvSpPr/>
          <p:nvPr/>
        </p:nvSpPr>
        <p:spPr>
          <a:xfrm>
            <a:off x="1320800" y="452582"/>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
        <p:nvSpPr>
          <p:cNvPr id="11" name="Metin kutusu 10"/>
          <p:cNvSpPr txBox="1"/>
          <p:nvPr/>
        </p:nvSpPr>
        <p:spPr>
          <a:xfrm>
            <a:off x="380562" y="2139152"/>
            <a:ext cx="7181818" cy="5139869"/>
          </a:xfrm>
          <a:prstGeom prst="rect">
            <a:avLst/>
          </a:prstGeom>
          <a:noFill/>
        </p:spPr>
        <p:txBody>
          <a:bodyPr wrap="square" rtlCol="0">
            <a:spAutoFit/>
          </a:bodyPr>
          <a:lstStyle/>
          <a:p>
            <a:pPr>
              <a:buClr>
                <a:srgbClr val="002060"/>
              </a:buClr>
              <a:defRPr/>
            </a:pPr>
            <a:endParaRPr lang="tr-TR" altLang="tr-TR" sz="1000" i="1"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Televizyon</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a:t>
            </a:r>
            <a:r>
              <a:rPr lang="tr-TR" altLang="tr-TR" sz="2400" dirty="0" err="1" smtClean="0">
                <a:cs typeface="Times New Roman" panose="02020603050405020304" pitchFamily="18" charset="0"/>
              </a:rPr>
              <a:t>Fax</a:t>
            </a:r>
            <a:endParaRPr lang="tr-TR" altLang="tr-TR" sz="2400"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Telefon Santrali</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Telefon</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Radyo</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a:t>
            </a:r>
            <a:r>
              <a:rPr lang="tr-TR" altLang="tr-TR" sz="2400" dirty="0" err="1" smtClean="0">
                <a:cs typeface="Times New Roman" panose="02020603050405020304" pitchFamily="18" charset="0"/>
              </a:rPr>
              <a:t>Radyak</a:t>
            </a:r>
            <a:r>
              <a:rPr lang="tr-TR" altLang="tr-TR" sz="2400" dirty="0" smtClean="0">
                <a:cs typeface="Times New Roman" panose="02020603050405020304" pitchFamily="18" charset="0"/>
              </a:rPr>
              <a:t> Alet</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3 Adet </a:t>
            </a:r>
            <a:r>
              <a:rPr lang="tr-TR" altLang="tr-TR" sz="2400" dirty="0" err="1" smtClean="0">
                <a:cs typeface="Times New Roman" panose="02020603050405020304" pitchFamily="18" charset="0"/>
              </a:rPr>
              <a:t>Dozimetre</a:t>
            </a:r>
            <a:endParaRPr lang="tr-TR" altLang="tr-TR" sz="2400"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Kimyasal gazları teşhis kiti </a:t>
            </a:r>
            <a:r>
              <a:rPr lang="tr-TR" altLang="tr-TR" dirty="0" smtClean="0">
                <a:cs typeface="Times New Roman" panose="02020603050405020304" pitchFamily="18" charset="0"/>
              </a:rPr>
              <a:t>(takım)</a:t>
            </a:r>
          </a:p>
          <a:p>
            <a:pPr marL="342900" indent="-342900">
              <a:buClr>
                <a:srgbClr val="002060"/>
              </a:buClr>
              <a:buFont typeface="Wingdings" panose="05000000000000000000" pitchFamily="2" charset="2"/>
              <a:buChar char="Ø"/>
              <a:defRPr/>
            </a:pPr>
            <a:r>
              <a:rPr lang="tr-TR" altLang="tr-TR" sz="2400" dirty="0">
                <a:cs typeface="Times New Roman" panose="02020603050405020304" pitchFamily="18" charset="0"/>
              </a:rPr>
              <a:t>1 Adet Telsiz </a:t>
            </a:r>
          </a:p>
          <a:p>
            <a:pPr>
              <a:buClr>
                <a:srgbClr val="002060"/>
              </a:buClr>
              <a:defRPr/>
            </a:pPr>
            <a:r>
              <a:rPr lang="tr-TR" altLang="tr-TR" dirty="0">
                <a:cs typeface="Times New Roman" panose="02020603050405020304" pitchFamily="18" charset="0"/>
              </a:rPr>
              <a:t>      (İlgili Bakanlıklarca lüzum görülecek önemli müesseselerde</a:t>
            </a:r>
            <a:r>
              <a:rPr lang="tr-TR" altLang="tr-TR" dirty="0" smtClean="0">
                <a:cs typeface="Times New Roman" panose="02020603050405020304" pitchFamily="18" charset="0"/>
              </a:rPr>
              <a:t>)</a:t>
            </a:r>
          </a:p>
          <a:p>
            <a:pPr marL="342900" indent="-342900">
              <a:buClr>
                <a:srgbClr val="002060"/>
              </a:buClr>
              <a:buFont typeface="Wingdings" panose="05000000000000000000" pitchFamily="2" charset="2"/>
              <a:buChar char="Ø"/>
              <a:defRPr/>
            </a:pPr>
            <a:r>
              <a:rPr lang="tr-TR" altLang="tr-TR" sz="2400" dirty="0">
                <a:cs typeface="Times New Roman" panose="02020603050405020304" pitchFamily="18" charset="0"/>
              </a:rPr>
              <a:t>1 adet </a:t>
            </a:r>
            <a:r>
              <a:rPr lang="tr-TR" altLang="tr-TR" sz="2400" dirty="0" err="1">
                <a:cs typeface="Times New Roman" panose="02020603050405020304" pitchFamily="18" charset="0"/>
              </a:rPr>
              <a:t>Dozimetre</a:t>
            </a:r>
            <a:r>
              <a:rPr lang="tr-TR" altLang="tr-TR" sz="2400" dirty="0">
                <a:cs typeface="Times New Roman" panose="02020603050405020304" pitchFamily="18" charset="0"/>
              </a:rPr>
              <a:t> </a:t>
            </a:r>
            <a:r>
              <a:rPr lang="tr-TR" altLang="tr-TR" sz="2400" dirty="0" err="1">
                <a:cs typeface="Times New Roman" panose="02020603050405020304" pitchFamily="18" charset="0"/>
              </a:rPr>
              <a:t>Şarz</a:t>
            </a:r>
            <a:r>
              <a:rPr lang="tr-TR" altLang="tr-TR" sz="2400" dirty="0">
                <a:cs typeface="Times New Roman" panose="02020603050405020304" pitchFamily="18" charset="0"/>
              </a:rPr>
              <a:t> Aleti </a:t>
            </a:r>
          </a:p>
          <a:p>
            <a:pPr>
              <a:buClr>
                <a:srgbClr val="002060"/>
              </a:buClr>
              <a:defRPr/>
            </a:pPr>
            <a:r>
              <a:rPr lang="tr-TR" altLang="tr-TR" sz="2400" dirty="0">
                <a:cs typeface="Times New Roman" panose="02020603050405020304" pitchFamily="18" charset="0"/>
              </a:rPr>
              <a:t>     </a:t>
            </a:r>
            <a:r>
              <a:rPr lang="tr-TR" altLang="tr-TR" dirty="0">
                <a:cs typeface="Times New Roman" panose="02020603050405020304" pitchFamily="18" charset="0"/>
              </a:rPr>
              <a:t>(müesseselerdeki her 20 </a:t>
            </a:r>
            <a:r>
              <a:rPr lang="tr-TR" altLang="tr-TR" dirty="0" err="1">
                <a:cs typeface="Times New Roman" panose="02020603050405020304" pitchFamily="18" charset="0"/>
              </a:rPr>
              <a:t>dozimetre</a:t>
            </a:r>
            <a:r>
              <a:rPr lang="tr-TR" altLang="tr-TR" dirty="0">
                <a:cs typeface="Times New Roman" panose="02020603050405020304" pitchFamily="18" charset="0"/>
              </a:rPr>
              <a:t> için bir tane olmak üzere arttırılır. )</a:t>
            </a:r>
          </a:p>
          <a:p>
            <a:pPr>
              <a:buClr>
                <a:srgbClr val="002060"/>
              </a:buClr>
              <a:defRPr/>
            </a:pPr>
            <a:endParaRPr lang="tr-TR" altLang="tr-TR" dirty="0">
              <a:cs typeface="Times New Roman" panose="02020603050405020304" pitchFamily="18" charset="0"/>
            </a:endParaRPr>
          </a:p>
          <a:p>
            <a:pPr marL="342900" indent="-342900">
              <a:buClr>
                <a:srgbClr val="002060"/>
              </a:buClr>
              <a:buFont typeface="Wingdings" panose="05000000000000000000" pitchFamily="2" charset="2"/>
              <a:buChar char="Ø"/>
              <a:defRPr/>
            </a:pPr>
            <a:endParaRPr lang="tr-TR" altLang="tr-TR" i="1" dirty="0" smtClean="0">
              <a:cs typeface="Times New Roman" panose="02020603050405020304" pitchFamily="18" charset="0"/>
            </a:endParaRPr>
          </a:p>
        </p:txBody>
      </p:sp>
      <p:sp>
        <p:nvSpPr>
          <p:cNvPr id="3" name="Metin kutusu 2"/>
          <p:cNvSpPr txBox="1"/>
          <p:nvPr/>
        </p:nvSpPr>
        <p:spPr>
          <a:xfrm>
            <a:off x="780362" y="1637448"/>
            <a:ext cx="8398143" cy="677108"/>
          </a:xfrm>
          <a:prstGeom prst="rect">
            <a:avLst/>
          </a:prstGeom>
          <a:noFill/>
        </p:spPr>
        <p:txBody>
          <a:bodyPr wrap="square" rtlCol="0">
            <a:spAutoFit/>
          </a:bodyPr>
          <a:lstStyle/>
          <a:p>
            <a:r>
              <a:rPr lang="tr-TR" altLang="tr-TR" sz="2000" b="1" dirty="0" smtClean="0">
                <a:solidFill>
                  <a:srgbClr val="002060"/>
                </a:solidFill>
              </a:rPr>
              <a:t>KONTROL MERKEZİ VE KARARGAH SERVİSİ ARAÇ</a:t>
            </a:r>
            <a:r>
              <a:rPr lang="tr-TR" altLang="tr-TR" sz="2000" b="1" dirty="0">
                <a:solidFill>
                  <a:srgbClr val="002060"/>
                </a:solidFill>
              </a:rPr>
              <a:t>, MALZEME VE </a:t>
            </a:r>
            <a:r>
              <a:rPr lang="it-IT" altLang="tr-TR" sz="2000" b="1" dirty="0">
                <a:solidFill>
                  <a:srgbClr val="002060"/>
                </a:solidFill>
              </a:rPr>
              <a:t>TE</a:t>
            </a:r>
            <a:r>
              <a:rPr lang="tr-TR" altLang="tr-TR" sz="2000" b="1" dirty="0">
                <a:solidFill>
                  <a:srgbClr val="002060"/>
                </a:solidFill>
              </a:rPr>
              <a:t>ÇHİZATI</a:t>
            </a:r>
          </a:p>
          <a:p>
            <a:endParaRPr lang="tr-TR" dirty="0"/>
          </a:p>
        </p:txBody>
      </p:sp>
      <p:sp>
        <p:nvSpPr>
          <p:cNvPr id="12" name="Metin kutusu 11"/>
          <p:cNvSpPr txBox="1"/>
          <p:nvPr/>
        </p:nvSpPr>
        <p:spPr>
          <a:xfrm>
            <a:off x="6315478" y="2192690"/>
            <a:ext cx="5657987" cy="4031873"/>
          </a:xfrm>
          <a:prstGeom prst="rect">
            <a:avLst/>
          </a:prstGeom>
          <a:noFill/>
        </p:spPr>
        <p:txBody>
          <a:bodyPr wrap="square" rtlCol="0">
            <a:spAutoFit/>
          </a:bodyPr>
          <a:lstStyle/>
          <a:p>
            <a:pPr algn="just">
              <a:buClr>
                <a:srgbClr val="002060"/>
              </a:buClr>
              <a:defRPr/>
            </a:pPr>
            <a:endParaRPr lang="tr-TR" altLang="tr-TR" sz="1000" i="1" dirty="0" smtClean="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Saat (masa veya duvar için)</a:t>
            </a:r>
          </a:p>
          <a:p>
            <a:pPr marL="342900" indent="-342900" algn="just">
              <a:buClr>
                <a:srgbClr val="002060"/>
              </a:buClr>
              <a:buFont typeface="Wingdings" panose="05000000000000000000" pitchFamily="2" charset="2"/>
              <a:buChar char="Ø"/>
              <a:defRPr/>
            </a:pPr>
            <a:endParaRPr lang="tr-TR" altLang="tr-TR" sz="1000" dirty="0" smtClean="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3 Adet Müessesenin bulunduğu hassas, tali ve korunma bölgelerine ve müessesenin kendisine ait gerekli bilgileri ihtiva eden harita veya planlar.</a:t>
            </a:r>
          </a:p>
          <a:p>
            <a:pPr marL="342900" indent="-342900" algn="just">
              <a:buClr>
                <a:srgbClr val="002060"/>
              </a:buClr>
              <a:buFont typeface="Wingdings" panose="05000000000000000000" pitchFamily="2" charset="2"/>
              <a:buChar char="Ø"/>
              <a:defRPr/>
            </a:pPr>
            <a:endParaRPr lang="tr-TR" altLang="tr-TR" sz="1000" dirty="0" smtClean="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Arazi otomobili, motosiklet veya bisiklet gibi bir araç.</a:t>
            </a:r>
          </a:p>
          <a:p>
            <a:pPr marL="342900" indent="-342900" algn="just">
              <a:buClr>
                <a:srgbClr val="002060"/>
              </a:buClr>
              <a:buFont typeface="Wingdings" panose="05000000000000000000" pitchFamily="2" charset="2"/>
              <a:buChar char="Ø"/>
              <a:defRPr/>
            </a:pPr>
            <a:endParaRPr lang="tr-TR" altLang="tr-TR" sz="1000" dirty="0" smtClean="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Lüzumu kadar büro ve kırtasiye malzemesi</a:t>
            </a:r>
          </a:p>
        </p:txBody>
      </p:sp>
    </p:spTree>
    <p:extLst>
      <p:ext uri="{BB962C8B-B14F-4D97-AF65-F5344CB8AC3E}">
        <p14:creationId xmlns:p14="http://schemas.microsoft.com/office/powerpoint/2010/main" val="3432973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25</a:t>
            </a:fld>
            <a:endParaRPr lang="tr-TR" sz="2400" b="1" dirty="0">
              <a:solidFill>
                <a:schemeClr val="tx1"/>
              </a:solidFill>
              <a:latin typeface="Arial Black" panose="020B0A04020102020204" pitchFamily="34" charset="0"/>
            </a:endParaRPr>
          </a:p>
        </p:txBody>
      </p:sp>
      <p:sp>
        <p:nvSpPr>
          <p:cNvPr id="6" name="Metin kutusu 5"/>
          <p:cNvSpPr txBox="1"/>
          <p:nvPr/>
        </p:nvSpPr>
        <p:spPr>
          <a:xfrm>
            <a:off x="979054" y="1911927"/>
            <a:ext cx="8340437" cy="4555093"/>
          </a:xfrm>
          <a:prstGeom prst="rect">
            <a:avLst/>
          </a:prstGeom>
          <a:noFill/>
        </p:spPr>
        <p:txBody>
          <a:bodyPr wrap="square" rtlCol="0">
            <a:spAutoFit/>
          </a:bodyPr>
          <a:lstStyle/>
          <a:p>
            <a:pPr algn="just">
              <a:buClr>
                <a:srgbClr val="002060"/>
              </a:buClr>
              <a:defRPr/>
            </a:pPr>
            <a:r>
              <a:rPr lang="tr-TR" altLang="tr-TR" sz="2400" b="1" dirty="0">
                <a:solidFill>
                  <a:srgbClr val="002060"/>
                </a:solidFill>
              </a:rPr>
              <a:t>EMNİYET VE KLAVUZLUK SERVİSİN GÖREVLERİ</a:t>
            </a:r>
          </a:p>
          <a:p>
            <a:pPr algn="just">
              <a:buClr>
                <a:srgbClr val="002060"/>
              </a:buClr>
              <a:defRPr/>
            </a:pPr>
            <a:endParaRPr lang="tr-TR" altLang="tr-TR" sz="10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Panik </a:t>
            </a:r>
            <a:r>
              <a:rPr lang="tr-TR" altLang="tr-TR" sz="2400" dirty="0">
                <a:cs typeface="Times New Roman" panose="02020603050405020304" pitchFamily="18" charset="0"/>
              </a:rPr>
              <a:t>ve Kargaşayı Önlemek,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Personele Yardım Etmek,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Önemli Yerlerin Emniyetini Sağlamak,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Trafiği düzenlemek.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Gizleme ve karartma önlemlerini kontrol etmek.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KBRN maddeleri bulaşmış sahalar, patlamamış bomba veya mermilerin yerlerini tespit etmek ve personelin buralara yaklaşmasını önlemek.</a:t>
            </a:r>
          </a:p>
          <a:p>
            <a:pPr marL="285750" indent="-285750">
              <a:buClr>
                <a:srgbClr val="002060"/>
              </a:buClr>
              <a:buFont typeface="Wingdings" panose="05000000000000000000" pitchFamily="2" charset="2"/>
              <a:buChar char="Ø"/>
            </a:pPr>
            <a:endParaRPr lang="tr-TR" sz="24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9" y="128555"/>
            <a:ext cx="1265383" cy="1164536"/>
          </a:xfrm>
          <a:prstGeom prst="rect">
            <a:avLst/>
          </a:prstGeom>
        </p:spPr>
      </p:pic>
      <p:pic>
        <p:nvPicPr>
          <p:cNvPr id="1026" name="Picture 2" descr="emniyet trafik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8457" y="2014539"/>
            <a:ext cx="3536622" cy="2566992"/>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1320800" y="461818"/>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Tree>
    <p:extLst>
      <p:ext uri="{BB962C8B-B14F-4D97-AF65-F5344CB8AC3E}">
        <p14:creationId xmlns:p14="http://schemas.microsoft.com/office/powerpoint/2010/main" val="368408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26</a:t>
            </a:fld>
            <a:endParaRPr lang="tr-TR" sz="2400" b="1" dirty="0">
              <a:solidFill>
                <a:schemeClr val="tx1"/>
              </a:solidFill>
              <a:latin typeface="Arial Black" panose="020B0A040201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9" y="128555"/>
            <a:ext cx="1265383" cy="1164536"/>
          </a:xfrm>
          <a:prstGeom prst="rect">
            <a:avLst/>
          </a:prstGeom>
        </p:spPr>
      </p:pic>
      <p:pic>
        <p:nvPicPr>
          <p:cNvPr id="1028" name="Picture 4" descr="kbrn Ã¶nlem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869604"/>
            <a:ext cx="3980057" cy="2981203"/>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1320800" y="461818"/>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
        <p:nvSpPr>
          <p:cNvPr id="10" name="Metin kutusu 9"/>
          <p:cNvSpPr txBox="1"/>
          <p:nvPr/>
        </p:nvSpPr>
        <p:spPr>
          <a:xfrm>
            <a:off x="875258" y="1990680"/>
            <a:ext cx="9226274" cy="4216539"/>
          </a:xfrm>
          <a:prstGeom prst="rect">
            <a:avLst/>
          </a:prstGeom>
          <a:noFill/>
        </p:spPr>
        <p:txBody>
          <a:bodyPr wrap="square" rtlCol="0">
            <a:spAutoFit/>
          </a:bodyPr>
          <a:lstStyle/>
          <a:p>
            <a:r>
              <a:rPr lang="tr-TR" altLang="tr-TR" sz="2400" b="1" dirty="0" smtClean="0">
                <a:solidFill>
                  <a:srgbClr val="002060"/>
                </a:solidFill>
              </a:rPr>
              <a:t>EMNİYET VE KILAVUZLUK SERVİSİ ARAÇ</a:t>
            </a:r>
            <a:r>
              <a:rPr lang="tr-TR" altLang="tr-TR" sz="2400" b="1" dirty="0">
                <a:solidFill>
                  <a:srgbClr val="002060"/>
                </a:solidFill>
              </a:rPr>
              <a:t>, MALZEME VE </a:t>
            </a:r>
            <a:r>
              <a:rPr lang="it-IT" altLang="tr-TR" sz="2400" b="1" dirty="0">
                <a:solidFill>
                  <a:srgbClr val="002060"/>
                </a:solidFill>
              </a:rPr>
              <a:t>TE</a:t>
            </a:r>
            <a:r>
              <a:rPr lang="tr-TR" altLang="tr-TR" sz="2400" b="1" dirty="0" smtClean="0">
                <a:solidFill>
                  <a:srgbClr val="002060"/>
                </a:solidFill>
              </a:rPr>
              <a:t>ÇHİZATI</a:t>
            </a:r>
          </a:p>
          <a:p>
            <a:endParaRPr lang="tr-TR" altLang="tr-TR" sz="1600" b="1" dirty="0" smtClean="0">
              <a:solidFill>
                <a:srgbClr val="002060"/>
              </a:solidFill>
            </a:endParaRPr>
          </a:p>
          <a:p>
            <a:r>
              <a:rPr lang="tr-TR" altLang="tr-TR" sz="2400" b="1" dirty="0" smtClean="0">
                <a:solidFill>
                  <a:srgbClr val="002060"/>
                </a:solidFill>
              </a:rPr>
              <a:t>a) Özel Şahsi Teçhizat:</a:t>
            </a:r>
            <a:endParaRPr lang="tr-TR" altLang="tr-TR" sz="2400" b="1" dirty="0">
              <a:solidFill>
                <a:srgbClr val="002060"/>
              </a:solidFill>
            </a:endParaRPr>
          </a:p>
          <a:p>
            <a:pPr>
              <a:buClr>
                <a:srgbClr val="002060"/>
              </a:buClr>
              <a:defRPr/>
            </a:pPr>
            <a:endParaRPr lang="tr-TR" altLang="tr-TR" sz="1200" i="1"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Bel Kemeri</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a:t>
            </a:r>
            <a:r>
              <a:rPr lang="tr-TR" altLang="tr-TR" sz="2400" dirty="0" err="1" smtClean="0">
                <a:cs typeface="Times New Roman" panose="02020603050405020304" pitchFamily="18" charset="0"/>
              </a:rPr>
              <a:t>Dozimetre</a:t>
            </a:r>
            <a:endParaRPr lang="tr-TR" altLang="tr-TR" sz="2400"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Cep Düdüğü</a:t>
            </a:r>
          </a:p>
          <a:p>
            <a:pPr>
              <a:buClr>
                <a:srgbClr val="002060"/>
              </a:buClr>
              <a:defRPr/>
            </a:pPr>
            <a:endParaRPr lang="tr-TR" altLang="tr-TR" sz="1200" dirty="0" smtClean="0">
              <a:cs typeface="Times New Roman" panose="02020603050405020304" pitchFamily="18" charset="0"/>
            </a:endParaRPr>
          </a:p>
          <a:p>
            <a:pPr>
              <a:buClr>
                <a:srgbClr val="002060"/>
              </a:buClr>
              <a:defRPr/>
            </a:pPr>
            <a:r>
              <a:rPr lang="tr-TR" altLang="tr-TR" sz="2400" b="1" dirty="0" smtClean="0">
                <a:solidFill>
                  <a:srgbClr val="002060"/>
                </a:solidFill>
              </a:rPr>
              <a:t>b) Hizmet ve Manevi Teçhizatı:</a:t>
            </a:r>
          </a:p>
          <a:p>
            <a:pPr>
              <a:buClr>
                <a:srgbClr val="002060"/>
              </a:buClr>
              <a:defRPr/>
            </a:pPr>
            <a:endParaRPr lang="tr-TR" altLang="tr-TR" sz="1200" dirty="0" smtClean="0">
              <a:solidFill>
                <a:srgbClr val="002060"/>
              </a:solidFill>
            </a:endParaRPr>
          </a:p>
          <a:p>
            <a:pPr marL="342900" indent="-342900">
              <a:buClr>
                <a:srgbClr val="002060"/>
              </a:buClr>
              <a:buFont typeface="Wingdings" panose="05000000000000000000" pitchFamily="2" charset="2"/>
              <a:buChar char="Ø"/>
              <a:defRPr/>
            </a:pPr>
            <a:r>
              <a:rPr lang="tr-TR" altLang="tr-TR" sz="2400" dirty="0" smtClean="0"/>
              <a:t>25 (X) Adet İp veya Şerit ( Metre)</a:t>
            </a:r>
          </a:p>
          <a:p>
            <a:pPr marL="342900" indent="-342900">
              <a:buClr>
                <a:srgbClr val="002060"/>
              </a:buClr>
              <a:buFont typeface="Wingdings" panose="05000000000000000000" pitchFamily="2" charset="2"/>
              <a:buChar char="Ø"/>
              <a:defRPr/>
            </a:pPr>
            <a:r>
              <a:rPr lang="tr-TR" altLang="tr-TR" sz="2400" dirty="0" smtClean="0"/>
              <a:t>10 (X) Adet İşaret Levhası ( Örneğine göre)</a:t>
            </a:r>
          </a:p>
          <a:p>
            <a:pPr marL="342900" indent="-342900">
              <a:buClr>
                <a:srgbClr val="002060"/>
              </a:buClr>
              <a:buFont typeface="Wingdings" panose="05000000000000000000" pitchFamily="2" charset="2"/>
              <a:buChar char="Ø"/>
              <a:defRPr/>
            </a:pPr>
            <a:r>
              <a:rPr lang="tr-TR" altLang="tr-TR" sz="2400" dirty="0" smtClean="0"/>
              <a:t>1 Adet Kimyasal Gazları Teşhis Kiti (takım)</a:t>
            </a:r>
            <a:endParaRPr lang="tr-TR" altLang="tr-TR" sz="2400" dirty="0" smtClean="0">
              <a:cs typeface="Times New Roman" panose="02020603050405020304" pitchFamily="18" charset="0"/>
            </a:endParaRPr>
          </a:p>
        </p:txBody>
      </p:sp>
    </p:spTree>
    <p:extLst>
      <p:ext uri="{BB962C8B-B14F-4D97-AF65-F5344CB8AC3E}">
        <p14:creationId xmlns:p14="http://schemas.microsoft.com/office/powerpoint/2010/main" val="804391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299" y="295338"/>
            <a:ext cx="1643556"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27</a:t>
            </a:fld>
            <a:endParaRPr lang="tr-TR" sz="2400" b="1" dirty="0">
              <a:solidFill>
                <a:schemeClr val="tx1"/>
              </a:solidFill>
              <a:latin typeface="Arial Black" panose="020B0A04020102020204" pitchFamily="34" charset="0"/>
            </a:endParaRPr>
          </a:p>
        </p:txBody>
      </p:sp>
      <p:sp>
        <p:nvSpPr>
          <p:cNvPr id="6" name="Metin kutusu 5"/>
          <p:cNvSpPr txBox="1"/>
          <p:nvPr/>
        </p:nvSpPr>
        <p:spPr>
          <a:xfrm>
            <a:off x="1089891" y="2216131"/>
            <a:ext cx="7457185" cy="2462213"/>
          </a:xfrm>
          <a:prstGeom prst="rect">
            <a:avLst/>
          </a:prstGeom>
          <a:noFill/>
        </p:spPr>
        <p:txBody>
          <a:bodyPr wrap="square" rtlCol="0">
            <a:spAutoFit/>
          </a:bodyPr>
          <a:lstStyle/>
          <a:p>
            <a:pPr algn="just">
              <a:buClr>
                <a:srgbClr val="002060"/>
              </a:buClr>
              <a:defRPr/>
            </a:pPr>
            <a:r>
              <a:rPr lang="tr-TR" altLang="tr-TR" sz="2400" b="1" dirty="0">
                <a:solidFill>
                  <a:srgbClr val="002060"/>
                </a:solidFill>
              </a:rPr>
              <a:t>İTFAİYE SERVİSİN GÖREVLERİ</a:t>
            </a:r>
          </a:p>
          <a:p>
            <a:pPr algn="just">
              <a:buClr>
                <a:srgbClr val="002060"/>
              </a:buClr>
              <a:defRPr/>
            </a:pPr>
            <a:endParaRPr lang="tr-TR" altLang="tr-TR" sz="10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Çıkacak yangınları kontrol altına almak ve söndürmek,</a:t>
            </a:r>
          </a:p>
          <a:p>
            <a:pPr marL="285750" indent="-285750" algn="just">
              <a:buClr>
                <a:srgbClr val="002060"/>
              </a:buClr>
              <a:buFont typeface="Wingdings" panose="05000000000000000000" pitchFamily="2" charset="2"/>
              <a:buChar char="Ø"/>
              <a:defRPr/>
            </a:pPr>
            <a:endParaRPr lang="tr-TR" altLang="tr-TR" sz="8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Can kurtarma faaliyetlerine yardım etmek,</a:t>
            </a:r>
          </a:p>
          <a:p>
            <a:pPr marL="285750" indent="-285750" algn="just">
              <a:buClr>
                <a:srgbClr val="002060"/>
              </a:buClr>
              <a:buFont typeface="Wingdings" panose="05000000000000000000" pitchFamily="2" charset="2"/>
              <a:buChar char="Ø"/>
              <a:defRPr/>
            </a:pPr>
            <a:endParaRPr lang="tr-TR" altLang="tr-TR" sz="8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Radyoaktif maddeleri temizlemek,</a:t>
            </a:r>
          </a:p>
          <a:p>
            <a:pPr marL="285750" indent="-285750" algn="just">
              <a:buClr>
                <a:srgbClr val="002060"/>
              </a:buClr>
              <a:buFont typeface="Wingdings" panose="05000000000000000000" pitchFamily="2" charset="2"/>
              <a:buChar char="Ø"/>
              <a:defRPr/>
            </a:pPr>
            <a:endParaRPr lang="tr-TR" altLang="tr-TR" sz="8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Yangınları önleyici tedbirleri barıştın itibaren almak.</a:t>
            </a:r>
            <a:endParaRPr lang="tr-TR" altLang="tr-TR" sz="2400" dirty="0">
              <a:cs typeface="Times New Roman" panose="02020603050405020304" pitchFamily="18" charset="0"/>
            </a:endParaRPr>
          </a:p>
        </p:txBody>
      </p:sp>
      <p:pic>
        <p:nvPicPr>
          <p:cNvPr id="5" name="Resim 4"/>
          <p:cNvPicPr>
            <a:picLocks noChangeAspect="1"/>
          </p:cNvPicPr>
          <p:nvPr/>
        </p:nvPicPr>
        <p:blipFill>
          <a:blip r:embed="rId3" cstate="print"/>
          <a:stretch>
            <a:fillRect/>
          </a:stretch>
        </p:blipFill>
        <p:spPr>
          <a:xfrm>
            <a:off x="8178352" y="2301617"/>
            <a:ext cx="3656000" cy="2861611"/>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1" y="128555"/>
            <a:ext cx="1346639" cy="1254204"/>
          </a:xfrm>
          <a:prstGeom prst="rect">
            <a:avLst/>
          </a:prstGeom>
        </p:spPr>
      </p:pic>
      <p:sp>
        <p:nvSpPr>
          <p:cNvPr id="10" name="Dikdörtgen 9"/>
          <p:cNvSpPr/>
          <p:nvPr/>
        </p:nvSpPr>
        <p:spPr>
          <a:xfrm>
            <a:off x="1320800" y="452582"/>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Tree>
    <p:extLst>
      <p:ext uri="{BB962C8B-B14F-4D97-AF65-F5344CB8AC3E}">
        <p14:creationId xmlns:p14="http://schemas.microsoft.com/office/powerpoint/2010/main" val="2319302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299" y="295338"/>
            <a:ext cx="1643556"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28</a:t>
            </a:fld>
            <a:endParaRPr lang="tr-TR" sz="2400" b="1" dirty="0">
              <a:solidFill>
                <a:schemeClr val="tx1"/>
              </a:solidFill>
              <a:latin typeface="Arial Black" panose="020B0A04020102020204" pitchFamily="34"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346639" cy="1254204"/>
          </a:xfrm>
          <a:prstGeom prst="rect">
            <a:avLst/>
          </a:prstGeom>
        </p:spPr>
      </p:pic>
      <p:sp>
        <p:nvSpPr>
          <p:cNvPr id="10" name="Dikdörtgen 9"/>
          <p:cNvSpPr/>
          <p:nvPr/>
        </p:nvSpPr>
        <p:spPr>
          <a:xfrm>
            <a:off x="1320800" y="452582"/>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
        <p:nvSpPr>
          <p:cNvPr id="11" name="Metin kutusu 10"/>
          <p:cNvSpPr txBox="1"/>
          <p:nvPr/>
        </p:nvSpPr>
        <p:spPr>
          <a:xfrm>
            <a:off x="1320799" y="1940942"/>
            <a:ext cx="7943971" cy="4493538"/>
          </a:xfrm>
          <a:prstGeom prst="rect">
            <a:avLst/>
          </a:prstGeom>
          <a:noFill/>
        </p:spPr>
        <p:txBody>
          <a:bodyPr wrap="square" rtlCol="0">
            <a:spAutoFit/>
          </a:bodyPr>
          <a:lstStyle/>
          <a:p>
            <a:r>
              <a:rPr lang="tr-TR" altLang="tr-TR" sz="2400" b="1" dirty="0" smtClean="0">
                <a:solidFill>
                  <a:srgbClr val="002060"/>
                </a:solidFill>
              </a:rPr>
              <a:t>İTFAİYE SERVİSİ ARAÇ</a:t>
            </a:r>
            <a:r>
              <a:rPr lang="tr-TR" altLang="tr-TR" sz="2400" b="1" dirty="0">
                <a:solidFill>
                  <a:srgbClr val="002060"/>
                </a:solidFill>
              </a:rPr>
              <a:t>, MALZEME VE </a:t>
            </a:r>
            <a:r>
              <a:rPr lang="it-IT" altLang="tr-TR" sz="2400" b="1" dirty="0">
                <a:solidFill>
                  <a:srgbClr val="002060"/>
                </a:solidFill>
              </a:rPr>
              <a:t>TE</a:t>
            </a:r>
            <a:r>
              <a:rPr lang="tr-TR" altLang="tr-TR" sz="2400" b="1" dirty="0" smtClean="0">
                <a:solidFill>
                  <a:srgbClr val="002060"/>
                </a:solidFill>
              </a:rPr>
              <a:t>ÇHİZATI</a:t>
            </a:r>
          </a:p>
          <a:p>
            <a:endParaRPr lang="tr-TR" altLang="tr-TR" sz="1200" b="1" dirty="0" smtClean="0">
              <a:solidFill>
                <a:srgbClr val="002060"/>
              </a:solidFill>
            </a:endParaRPr>
          </a:p>
          <a:p>
            <a:r>
              <a:rPr lang="tr-TR" altLang="tr-TR" sz="2400" b="1" dirty="0" smtClean="0">
                <a:solidFill>
                  <a:srgbClr val="002060"/>
                </a:solidFill>
              </a:rPr>
              <a:t>a) Özel Şahsi Teçhizat:</a:t>
            </a:r>
            <a:endParaRPr lang="tr-TR" altLang="tr-TR" sz="2400" b="1" dirty="0">
              <a:solidFill>
                <a:srgbClr val="002060"/>
              </a:solidFill>
            </a:endParaRPr>
          </a:p>
          <a:p>
            <a:pPr>
              <a:buClr>
                <a:srgbClr val="002060"/>
              </a:buClr>
              <a:defRPr/>
            </a:pPr>
            <a:endParaRPr lang="tr-TR" altLang="tr-TR" sz="1000" i="1"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İtfaiye İş Elbisesi</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Lastik Çizme</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İtfaiye Bel Kemeri</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Can Kurtarma İpi</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Hortum</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Bel Baltası</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Maske</a:t>
            </a:r>
          </a:p>
          <a:p>
            <a:pPr>
              <a:buClr>
                <a:srgbClr val="002060"/>
              </a:buClr>
              <a:defRPr/>
            </a:pPr>
            <a:endParaRPr lang="tr-TR" altLang="tr-TR" sz="2400"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endParaRPr lang="tr-TR" altLang="tr-TR" sz="2400" dirty="0" smtClean="0">
              <a:cs typeface="Times New Roman" panose="02020603050405020304" pitchFamily="18" charset="0"/>
            </a:endParaRPr>
          </a:p>
        </p:txBody>
      </p:sp>
      <p:pic>
        <p:nvPicPr>
          <p:cNvPr id="37890" name="Picture 2" descr="http://kamerakocaeli.com/wp-content/uploads/2016/05/itfaiyeci-yangin-ekipmanlari.jpg"/>
          <p:cNvPicPr>
            <a:picLocks noChangeAspect="1" noChangeArrowheads="1"/>
          </p:cNvPicPr>
          <p:nvPr/>
        </p:nvPicPr>
        <p:blipFill>
          <a:blip r:embed="rId4" cstate="print"/>
          <a:srcRect/>
          <a:stretch>
            <a:fillRect/>
          </a:stretch>
        </p:blipFill>
        <p:spPr bwMode="auto">
          <a:xfrm>
            <a:off x="6726827" y="2939143"/>
            <a:ext cx="4900432" cy="2503714"/>
          </a:xfrm>
          <a:prstGeom prst="rect">
            <a:avLst/>
          </a:prstGeom>
          <a:noFill/>
        </p:spPr>
      </p:pic>
    </p:spTree>
    <p:extLst>
      <p:ext uri="{BB962C8B-B14F-4D97-AF65-F5344CB8AC3E}">
        <p14:creationId xmlns:p14="http://schemas.microsoft.com/office/powerpoint/2010/main" val="4261932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340790" y="6244840"/>
            <a:ext cx="481361" cy="365125"/>
          </a:xfrm>
        </p:spPr>
        <p:txBody>
          <a:bodyPr/>
          <a:lstStyle/>
          <a:p>
            <a:fld id="{C60E98F0-4A37-44DE-B88F-642E147780B1}" type="slidenum">
              <a:rPr lang="tr-TR" sz="2400" b="1" smtClean="0">
                <a:solidFill>
                  <a:schemeClr val="tx1"/>
                </a:solidFill>
                <a:latin typeface="Arial Black" panose="020B0A04020102020204" pitchFamily="34" charset="0"/>
              </a:rPr>
              <a:pPr/>
              <a:t>2</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813678" y="549902"/>
            <a:ext cx="8261445" cy="584775"/>
          </a:xfrm>
          <a:prstGeom prst="rect">
            <a:avLst/>
          </a:prstGeom>
          <a:noFill/>
        </p:spPr>
        <p:txBody>
          <a:bodyPr wrap="square" rtlCol="0">
            <a:spAutoFit/>
          </a:bodyPr>
          <a:lstStyle/>
          <a:p>
            <a:pPr algn="ctr"/>
            <a:r>
              <a:rPr lang="tr-TR" altLang="tr-TR" sz="3200" b="1" dirty="0" smtClean="0">
                <a:solidFill>
                  <a:srgbClr val="FF0000"/>
                </a:solidFill>
                <a:latin typeface="Calibri" panose="020F0502020204030204" pitchFamily="34" charset="0"/>
                <a:cs typeface="Calibri" panose="020F0502020204030204" pitchFamily="34" charset="0"/>
              </a:rPr>
              <a:t>SİVİL SAVUNMANIN TARİHÇESİ</a:t>
            </a:r>
            <a:endParaRPr lang="tr-TR" sz="3200" b="1" dirty="0">
              <a:solidFill>
                <a:srgbClr val="FF0000"/>
              </a:solidFill>
            </a:endParaRPr>
          </a:p>
        </p:txBody>
      </p:sp>
      <p:sp>
        <p:nvSpPr>
          <p:cNvPr id="5" name="Metin kutusu 4"/>
          <p:cNvSpPr txBox="1"/>
          <p:nvPr/>
        </p:nvSpPr>
        <p:spPr>
          <a:xfrm>
            <a:off x="1126836" y="1228436"/>
            <a:ext cx="9366458" cy="5478423"/>
          </a:xfrm>
          <a:prstGeom prst="rect">
            <a:avLst/>
          </a:prstGeom>
          <a:noFill/>
        </p:spPr>
        <p:txBody>
          <a:bodyPr wrap="square" rtlCol="0">
            <a:spAutoFit/>
          </a:bodyPr>
          <a:lstStyle/>
          <a:p>
            <a:pPr algn="just">
              <a:buClr>
                <a:srgbClr val="002060"/>
              </a:buClr>
              <a:defRPr/>
            </a:pPr>
            <a:r>
              <a:rPr lang="tr-TR" sz="3200" b="1" dirty="0" smtClean="0">
                <a:solidFill>
                  <a:srgbClr val="FF0000"/>
                </a:solidFill>
                <a:cs typeface="Times New Roman" panose="02020603050405020304" pitchFamily="18" charset="0"/>
              </a:rPr>
              <a:t>    </a:t>
            </a:r>
            <a:r>
              <a:rPr lang="tr-TR" sz="2800" b="1" dirty="0" smtClean="0">
                <a:solidFill>
                  <a:srgbClr val="002060"/>
                </a:solidFill>
                <a:cs typeface="Times New Roman" panose="02020603050405020304" pitchFamily="18" charset="0"/>
              </a:rPr>
              <a:t>ÜLKEMİZDE </a:t>
            </a:r>
            <a:r>
              <a:rPr lang="tr-TR" sz="2800" b="1" dirty="0">
                <a:solidFill>
                  <a:srgbClr val="002060"/>
                </a:solidFill>
                <a:cs typeface="Times New Roman" panose="02020603050405020304" pitchFamily="18" charset="0"/>
              </a:rPr>
              <a:t>SİVİL SAVUNMA</a:t>
            </a:r>
          </a:p>
          <a:p>
            <a:pPr marL="342900" indent="-342900" algn="just">
              <a:buClr>
                <a:srgbClr val="002060"/>
              </a:buClr>
              <a:buFont typeface="Wingdings" panose="05000000000000000000" pitchFamily="2" charset="2"/>
              <a:buChar char="Ø"/>
              <a:defRPr/>
            </a:pPr>
            <a:r>
              <a:rPr lang="tr-TR" sz="2400" dirty="0" smtClean="0">
                <a:cs typeface="Times New Roman" panose="02020603050405020304" pitchFamily="18" charset="0"/>
              </a:rPr>
              <a:t>1928 </a:t>
            </a:r>
            <a:r>
              <a:rPr lang="tr-TR" sz="2400" dirty="0">
                <a:cs typeface="Times New Roman" panose="02020603050405020304" pitchFamily="18" charset="0"/>
              </a:rPr>
              <a:t>yılında Genel Kurmay Başkanlığı tarafından “</a:t>
            </a:r>
            <a:r>
              <a:rPr lang="tr-TR" sz="2400" b="1" dirty="0">
                <a:cs typeface="Times New Roman" panose="02020603050405020304" pitchFamily="18" charset="0"/>
              </a:rPr>
              <a:t>Cephe Gerisinin Havaya Karşı </a:t>
            </a:r>
            <a:r>
              <a:rPr lang="tr-TR" sz="2400" b="1" dirty="0" smtClean="0">
                <a:cs typeface="Times New Roman" panose="02020603050405020304" pitchFamily="18" charset="0"/>
              </a:rPr>
              <a:t>Müdafaa ve Muhafazası” </a:t>
            </a:r>
            <a:r>
              <a:rPr lang="tr-TR" sz="2400" dirty="0" smtClean="0">
                <a:cs typeface="Times New Roman" panose="02020603050405020304" pitchFamily="18" charset="0"/>
              </a:rPr>
              <a:t>talimatnamesinin </a:t>
            </a:r>
            <a:r>
              <a:rPr lang="tr-TR" sz="2400" dirty="0">
                <a:cs typeface="Times New Roman" panose="02020603050405020304" pitchFamily="18" charset="0"/>
              </a:rPr>
              <a:t>yayınlanmasıyla başlamıştır. </a:t>
            </a:r>
          </a:p>
          <a:p>
            <a:pPr marL="342900" indent="-342900" algn="just">
              <a:buClr>
                <a:srgbClr val="002060"/>
              </a:buClr>
              <a:buFont typeface="Wingdings" panose="05000000000000000000" pitchFamily="2" charset="2"/>
              <a:buChar char="Ø"/>
              <a:defRPr/>
            </a:pPr>
            <a:endParaRPr lang="tr-TR" sz="1000" dirty="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sz="2400" dirty="0">
                <a:cs typeface="Times New Roman" panose="02020603050405020304" pitchFamily="18" charset="0"/>
              </a:rPr>
              <a:t>1931’de </a:t>
            </a:r>
            <a:r>
              <a:rPr lang="tr-TR" sz="2400" b="1" dirty="0">
                <a:cs typeface="Times New Roman" panose="02020603050405020304" pitchFamily="18" charset="0"/>
              </a:rPr>
              <a:t>“Hava Taarruzlarına Karşı Pasif Koruma” </a:t>
            </a:r>
            <a:r>
              <a:rPr lang="tr-TR" sz="2400" dirty="0">
                <a:cs typeface="Times New Roman" panose="02020603050405020304" pitchFamily="18" charset="0"/>
              </a:rPr>
              <a:t>şeklini almıştır. 1938’de 3502 sayılı </a:t>
            </a:r>
            <a:r>
              <a:rPr lang="tr-TR" sz="2400" b="1" dirty="0">
                <a:cs typeface="Times New Roman" panose="02020603050405020304" pitchFamily="18" charset="0"/>
              </a:rPr>
              <a:t>“Pasif Korunma Kanunu” </a:t>
            </a:r>
            <a:r>
              <a:rPr lang="tr-TR" sz="2400" dirty="0">
                <a:cs typeface="Times New Roman" panose="02020603050405020304" pitchFamily="18" charset="0"/>
              </a:rPr>
              <a:t>yayınlanmış, illerde müdürlükler kurulmuştur. </a:t>
            </a:r>
          </a:p>
          <a:p>
            <a:pPr marL="342900" indent="-342900" algn="just">
              <a:buClr>
                <a:srgbClr val="002060"/>
              </a:buClr>
              <a:buFont typeface="Wingdings" panose="05000000000000000000" pitchFamily="2" charset="2"/>
              <a:buChar char="Ø"/>
              <a:defRPr/>
            </a:pPr>
            <a:endParaRPr lang="tr-TR" sz="1000" dirty="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sz="2400" dirty="0">
                <a:cs typeface="Times New Roman" panose="02020603050405020304" pitchFamily="18" charset="0"/>
              </a:rPr>
              <a:t>28 Şubat 1959 tarihinde 7126 sayılı </a:t>
            </a:r>
            <a:r>
              <a:rPr lang="tr-TR" sz="2400" b="1" dirty="0">
                <a:cs typeface="Times New Roman" panose="02020603050405020304" pitchFamily="18" charset="0"/>
              </a:rPr>
              <a:t>“Sivil Müdafaa Kanunu</a:t>
            </a:r>
            <a:r>
              <a:rPr lang="tr-TR" sz="2400" dirty="0">
                <a:cs typeface="Times New Roman" panose="02020603050405020304" pitchFamily="18" charset="0"/>
              </a:rPr>
              <a:t>” yürürlüğe girmiş, 586 sayılı KHK ile </a:t>
            </a:r>
            <a:r>
              <a:rPr lang="tr-TR" sz="2400" b="1" dirty="0">
                <a:cs typeface="Times New Roman" panose="02020603050405020304" pitchFamily="18" charset="0"/>
              </a:rPr>
              <a:t>“Sivil Savunma Kanunu” </a:t>
            </a:r>
            <a:r>
              <a:rPr lang="tr-TR" sz="2400" dirty="0">
                <a:cs typeface="Times New Roman" panose="02020603050405020304" pitchFamily="18" charset="0"/>
              </a:rPr>
              <a:t>olarak değiştirilmiştir. </a:t>
            </a:r>
          </a:p>
          <a:p>
            <a:pPr marL="342900" indent="-342900" algn="just">
              <a:buClr>
                <a:srgbClr val="002060"/>
              </a:buClr>
              <a:buFont typeface="Wingdings" panose="05000000000000000000" pitchFamily="2" charset="2"/>
              <a:buChar char="Ø"/>
              <a:defRPr/>
            </a:pPr>
            <a:endParaRPr lang="tr-TR" sz="1000" dirty="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sz="2400" dirty="0">
                <a:cs typeface="Times New Roman" panose="02020603050405020304" pitchFamily="18" charset="0"/>
              </a:rPr>
              <a:t>29 Mayıs 2009 tarih ve 5902 sayılı </a:t>
            </a:r>
            <a:r>
              <a:rPr lang="tr-TR" sz="2400" b="1" dirty="0">
                <a:cs typeface="Times New Roman" panose="02020603050405020304" pitchFamily="18" charset="0"/>
              </a:rPr>
              <a:t>“Afet ve Acil Durum Yönetimi Başkanlığının Teşkilat ve Görevleri” </a:t>
            </a:r>
            <a:r>
              <a:rPr lang="tr-TR" sz="2400" dirty="0">
                <a:cs typeface="Times New Roman" panose="02020603050405020304" pitchFamily="18" charset="0"/>
              </a:rPr>
              <a:t>kanun ile Sivil Savunma Genel Müdürlüğü kapatılmış </a:t>
            </a:r>
            <a:r>
              <a:rPr lang="tr-TR" sz="2400" b="1" dirty="0">
                <a:cs typeface="Times New Roman" panose="02020603050405020304" pitchFamily="18" charset="0"/>
              </a:rPr>
              <a:t>Afet ve Acil Durum Başkanlığı’na (AFAD)</a:t>
            </a:r>
            <a:r>
              <a:rPr lang="tr-TR" sz="2400" dirty="0">
                <a:cs typeface="Times New Roman" panose="02020603050405020304" pitchFamily="18" charset="0"/>
              </a:rPr>
              <a:t> devredilmiştir.</a:t>
            </a: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31" y="139920"/>
            <a:ext cx="1433117" cy="1332041"/>
          </a:xfrm>
          <a:prstGeom prst="rect">
            <a:avLst/>
          </a:prstGeom>
        </p:spPr>
      </p:pic>
    </p:spTree>
    <p:extLst>
      <p:ext uri="{BB962C8B-B14F-4D97-AF65-F5344CB8AC3E}">
        <p14:creationId xmlns:p14="http://schemas.microsoft.com/office/powerpoint/2010/main" val="1398377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299" y="295338"/>
            <a:ext cx="1643556"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29</a:t>
            </a:fld>
            <a:endParaRPr lang="tr-TR" sz="2400" b="1" dirty="0">
              <a:solidFill>
                <a:schemeClr val="tx1"/>
              </a:solidFill>
              <a:latin typeface="Arial Black" panose="020B0A04020102020204" pitchFamily="34"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346639" cy="1254204"/>
          </a:xfrm>
          <a:prstGeom prst="rect">
            <a:avLst/>
          </a:prstGeom>
        </p:spPr>
      </p:pic>
      <p:sp>
        <p:nvSpPr>
          <p:cNvPr id="10" name="Dikdörtgen 9"/>
          <p:cNvSpPr/>
          <p:nvPr/>
        </p:nvSpPr>
        <p:spPr>
          <a:xfrm>
            <a:off x="1320800" y="452582"/>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
        <p:nvSpPr>
          <p:cNvPr id="15" name="Metin kutusu 14"/>
          <p:cNvSpPr txBox="1"/>
          <p:nvPr/>
        </p:nvSpPr>
        <p:spPr>
          <a:xfrm>
            <a:off x="872725" y="1979741"/>
            <a:ext cx="9416984" cy="5247590"/>
          </a:xfrm>
          <a:prstGeom prst="rect">
            <a:avLst/>
          </a:prstGeom>
          <a:noFill/>
        </p:spPr>
        <p:txBody>
          <a:bodyPr wrap="square" rtlCol="0">
            <a:spAutoFit/>
          </a:bodyPr>
          <a:lstStyle/>
          <a:p>
            <a:endParaRPr lang="tr-TR" altLang="tr-TR" sz="1200" dirty="0" smtClean="0">
              <a:cs typeface="Times New Roman" panose="02020603050405020304" pitchFamily="18" charset="0"/>
            </a:endParaRPr>
          </a:p>
          <a:p>
            <a:pPr>
              <a:buClr>
                <a:srgbClr val="002060"/>
              </a:buClr>
              <a:defRPr/>
            </a:pPr>
            <a:r>
              <a:rPr lang="tr-TR" altLang="tr-TR" sz="2400" b="1" dirty="0" smtClean="0">
                <a:solidFill>
                  <a:srgbClr val="002060"/>
                </a:solidFill>
              </a:rPr>
              <a:t>b) Hizmet ve Manevi Teçhizatı </a:t>
            </a:r>
          </a:p>
          <a:p>
            <a:pPr>
              <a:buClr>
                <a:srgbClr val="002060"/>
              </a:buClr>
              <a:defRPr/>
            </a:pPr>
            <a:r>
              <a:rPr lang="tr-TR" altLang="tr-TR" sz="2400" b="1" dirty="0">
                <a:solidFill>
                  <a:srgbClr val="002060"/>
                </a:solidFill>
              </a:rPr>
              <a:t> </a:t>
            </a:r>
            <a:r>
              <a:rPr lang="tr-TR" altLang="tr-TR" sz="2400" b="1" dirty="0" smtClean="0">
                <a:solidFill>
                  <a:srgbClr val="002060"/>
                </a:solidFill>
              </a:rPr>
              <a:t>    - Bir Ekip İçin:</a:t>
            </a:r>
          </a:p>
          <a:p>
            <a:pPr>
              <a:buClr>
                <a:srgbClr val="002060"/>
              </a:buClr>
              <a:defRPr/>
            </a:pPr>
            <a:endParaRPr lang="tr-TR" altLang="tr-TR" sz="1100" dirty="0" smtClean="0">
              <a:solidFill>
                <a:srgbClr val="002060"/>
              </a:solidFill>
            </a:endParaRPr>
          </a:p>
          <a:p>
            <a:pPr marL="342900" indent="-342900">
              <a:buClr>
                <a:srgbClr val="002060"/>
              </a:buClr>
              <a:buFont typeface="Wingdings" panose="05000000000000000000" pitchFamily="2" charset="2"/>
              <a:buChar char="Ø"/>
              <a:defRPr/>
            </a:pPr>
            <a:r>
              <a:rPr lang="tr-TR" altLang="tr-TR" sz="2400" dirty="0" smtClean="0"/>
              <a:t>2 Adet El Tulumbası (Komple)</a:t>
            </a:r>
          </a:p>
          <a:p>
            <a:pPr marL="342900" indent="-342900">
              <a:buClr>
                <a:srgbClr val="002060"/>
              </a:buClr>
              <a:buFont typeface="Wingdings" panose="05000000000000000000" pitchFamily="2" charset="2"/>
              <a:buChar char="Ø"/>
              <a:defRPr/>
            </a:pPr>
            <a:r>
              <a:rPr lang="tr-TR" altLang="tr-TR" sz="2400" dirty="0" smtClean="0"/>
              <a:t>50 Metre Hortum</a:t>
            </a:r>
          </a:p>
          <a:p>
            <a:pPr marL="342900" indent="-342900">
              <a:buClr>
                <a:srgbClr val="002060"/>
              </a:buClr>
              <a:buFont typeface="Wingdings" panose="05000000000000000000" pitchFamily="2" charset="2"/>
              <a:buChar char="Ø"/>
              <a:defRPr/>
            </a:pPr>
            <a:r>
              <a:rPr lang="tr-TR" altLang="tr-TR" sz="2400" dirty="0" smtClean="0"/>
              <a:t>2 Adet </a:t>
            </a:r>
            <a:r>
              <a:rPr lang="tr-TR" altLang="tr-TR" sz="2400" dirty="0" err="1" smtClean="0"/>
              <a:t>Lans</a:t>
            </a:r>
            <a:r>
              <a:rPr lang="tr-TR" altLang="tr-TR" sz="2400" dirty="0" smtClean="0"/>
              <a:t> </a:t>
            </a:r>
          </a:p>
          <a:p>
            <a:pPr marL="342900" indent="-342900">
              <a:buClr>
                <a:srgbClr val="002060"/>
              </a:buClr>
              <a:buFont typeface="Wingdings" panose="05000000000000000000" pitchFamily="2" charset="2"/>
              <a:buChar char="Ø"/>
              <a:defRPr/>
            </a:pPr>
            <a:r>
              <a:rPr lang="tr-TR" altLang="tr-TR" sz="2400" dirty="0" smtClean="0"/>
              <a:t>4 Adet Su Kovası</a:t>
            </a:r>
          </a:p>
          <a:p>
            <a:pPr marL="342900" indent="-342900">
              <a:buClr>
                <a:srgbClr val="002060"/>
              </a:buClr>
              <a:buFont typeface="Wingdings" panose="05000000000000000000" pitchFamily="2" charset="2"/>
              <a:buChar char="Ø"/>
              <a:defRPr/>
            </a:pPr>
            <a:r>
              <a:rPr lang="tr-TR" altLang="tr-TR" sz="2400" dirty="0" smtClean="0"/>
              <a:t>1 Adet Testere</a:t>
            </a:r>
          </a:p>
          <a:p>
            <a:pPr marL="342900" indent="-342900">
              <a:buClr>
                <a:srgbClr val="002060"/>
              </a:buClr>
              <a:buFont typeface="Wingdings" panose="05000000000000000000" pitchFamily="2" charset="2"/>
              <a:buChar char="Ø"/>
              <a:defRPr/>
            </a:pPr>
            <a:r>
              <a:rPr lang="tr-TR" altLang="tr-TR" sz="2400" dirty="0" smtClean="0"/>
              <a:t>1 Adet Pens</a:t>
            </a:r>
          </a:p>
          <a:p>
            <a:pPr marL="342900" indent="-342900">
              <a:buClr>
                <a:srgbClr val="002060"/>
              </a:buClr>
              <a:buFont typeface="Wingdings" panose="05000000000000000000" pitchFamily="2" charset="2"/>
              <a:buChar char="Ø"/>
              <a:defRPr/>
            </a:pPr>
            <a:r>
              <a:rPr lang="tr-TR" altLang="tr-TR" sz="2400" dirty="0" smtClean="0"/>
              <a:t>1 Adet Balta</a:t>
            </a:r>
          </a:p>
          <a:p>
            <a:pPr marL="342900" indent="-342900">
              <a:buClr>
                <a:srgbClr val="002060"/>
              </a:buClr>
              <a:buFont typeface="Wingdings" panose="05000000000000000000" pitchFamily="2" charset="2"/>
              <a:buChar char="Ø"/>
              <a:defRPr/>
            </a:pPr>
            <a:r>
              <a:rPr lang="tr-TR" altLang="tr-TR" sz="2400" dirty="0" smtClean="0"/>
              <a:t>1 Adet Halat (Kancalı</a:t>
            </a:r>
            <a:r>
              <a:rPr lang="tr-TR" altLang="tr-TR" sz="2400" dirty="0"/>
              <a:t>) </a:t>
            </a:r>
            <a:endParaRPr lang="tr-TR" altLang="tr-TR" sz="2400" dirty="0" smtClean="0"/>
          </a:p>
          <a:p>
            <a:pPr marL="342900" indent="-342900">
              <a:buClr>
                <a:srgbClr val="002060"/>
              </a:buClr>
              <a:buFont typeface="Wingdings" panose="05000000000000000000" pitchFamily="2" charset="2"/>
              <a:buChar char="Ø"/>
              <a:defRPr/>
            </a:pPr>
            <a:r>
              <a:rPr lang="tr-TR" altLang="tr-TR" sz="2400" dirty="0" smtClean="0"/>
              <a:t>2 </a:t>
            </a:r>
            <a:r>
              <a:rPr lang="tr-TR" altLang="tr-TR" sz="2400" dirty="0"/>
              <a:t>Adet Kazma</a:t>
            </a:r>
            <a:r>
              <a:rPr lang="tr-TR" altLang="tr-TR" sz="2400" dirty="0" smtClean="0"/>
              <a:t>, Kürek, </a:t>
            </a:r>
            <a:r>
              <a:rPr lang="tr-TR" altLang="tr-TR" sz="2400" dirty="0" err="1" smtClean="0"/>
              <a:t>Varyoz</a:t>
            </a:r>
            <a:r>
              <a:rPr lang="tr-TR" altLang="tr-TR" sz="2400" dirty="0" smtClean="0"/>
              <a:t>, Kanca</a:t>
            </a:r>
          </a:p>
          <a:p>
            <a:pPr>
              <a:buClr>
                <a:srgbClr val="002060"/>
              </a:buClr>
              <a:defRPr/>
            </a:pPr>
            <a:r>
              <a:rPr lang="tr-TR" altLang="tr-TR" sz="2400" dirty="0"/>
              <a:t> </a:t>
            </a:r>
            <a:r>
              <a:rPr lang="tr-TR" altLang="tr-TR" sz="2400" dirty="0" smtClean="0"/>
              <a:t>    </a:t>
            </a:r>
            <a:r>
              <a:rPr lang="tr-TR" altLang="tr-TR" dirty="0" smtClean="0"/>
              <a:t>(</a:t>
            </a:r>
            <a:r>
              <a:rPr lang="tr-TR" altLang="tr-TR" dirty="0"/>
              <a:t>Her Birinden)</a:t>
            </a:r>
          </a:p>
          <a:p>
            <a:pPr marL="342900" indent="-342900">
              <a:buClr>
                <a:srgbClr val="002060"/>
              </a:buClr>
              <a:buFont typeface="Wingdings" panose="05000000000000000000" pitchFamily="2" charset="2"/>
              <a:buChar char="Ø"/>
              <a:defRPr/>
            </a:pPr>
            <a:endParaRPr lang="tr-TR" altLang="tr-TR" sz="2400" dirty="0" smtClean="0">
              <a:cs typeface="Times New Roman" panose="02020603050405020304" pitchFamily="18" charset="0"/>
            </a:endParaRPr>
          </a:p>
        </p:txBody>
      </p:sp>
      <p:sp>
        <p:nvSpPr>
          <p:cNvPr id="5" name="Metin kutusu 4"/>
          <p:cNvSpPr txBox="1"/>
          <p:nvPr/>
        </p:nvSpPr>
        <p:spPr>
          <a:xfrm>
            <a:off x="872725" y="1468245"/>
            <a:ext cx="8133252" cy="830997"/>
          </a:xfrm>
          <a:prstGeom prst="rect">
            <a:avLst/>
          </a:prstGeom>
          <a:noFill/>
        </p:spPr>
        <p:txBody>
          <a:bodyPr wrap="square" rtlCol="0">
            <a:spAutoFit/>
          </a:bodyPr>
          <a:lstStyle/>
          <a:p>
            <a:r>
              <a:rPr lang="tr-TR" altLang="tr-TR" sz="2400" b="1" dirty="0" smtClean="0">
                <a:solidFill>
                  <a:srgbClr val="002060"/>
                </a:solidFill>
              </a:rPr>
              <a:t>İTFAİYE SERVİSİ ARAÇ</a:t>
            </a:r>
            <a:r>
              <a:rPr lang="tr-TR" altLang="tr-TR" sz="2400" b="1" dirty="0">
                <a:solidFill>
                  <a:srgbClr val="002060"/>
                </a:solidFill>
              </a:rPr>
              <a:t>, MALZEME VE </a:t>
            </a:r>
            <a:r>
              <a:rPr lang="it-IT" altLang="tr-TR" sz="2400" b="1" dirty="0">
                <a:solidFill>
                  <a:srgbClr val="002060"/>
                </a:solidFill>
              </a:rPr>
              <a:t>TE</a:t>
            </a:r>
            <a:r>
              <a:rPr lang="tr-TR" altLang="tr-TR" sz="2400" b="1" dirty="0">
                <a:solidFill>
                  <a:srgbClr val="002060"/>
                </a:solidFill>
              </a:rPr>
              <a:t>ÇHİZATI</a:t>
            </a:r>
          </a:p>
          <a:p>
            <a:endParaRPr lang="tr-TR" sz="2400" dirty="0"/>
          </a:p>
        </p:txBody>
      </p:sp>
      <p:sp>
        <p:nvSpPr>
          <p:cNvPr id="17" name="Metin kutusu 16"/>
          <p:cNvSpPr txBox="1"/>
          <p:nvPr/>
        </p:nvSpPr>
        <p:spPr>
          <a:xfrm>
            <a:off x="5999273" y="3140081"/>
            <a:ext cx="5013292" cy="2308324"/>
          </a:xfrm>
          <a:prstGeom prst="rect">
            <a:avLst/>
          </a:prstGeom>
          <a:noFill/>
        </p:spPr>
        <p:txBody>
          <a:bodyPr wrap="square" rtlCol="0">
            <a:spAutoFit/>
          </a:bodyPr>
          <a:lstStyle/>
          <a:p>
            <a:pPr marL="342900" indent="-342900">
              <a:buClr>
                <a:srgbClr val="002060"/>
              </a:buClr>
              <a:buFont typeface="Wingdings" panose="05000000000000000000" pitchFamily="2" charset="2"/>
              <a:buChar char="Ø"/>
              <a:defRPr/>
            </a:pPr>
            <a:r>
              <a:rPr lang="tr-TR" altLang="tr-TR" sz="2400" dirty="0" smtClean="0"/>
              <a:t>1 Adet Su Anahtarı</a:t>
            </a:r>
          </a:p>
          <a:p>
            <a:pPr marL="342900" indent="-342900">
              <a:buClr>
                <a:srgbClr val="002060"/>
              </a:buClr>
              <a:buFont typeface="Wingdings" panose="05000000000000000000" pitchFamily="2" charset="2"/>
              <a:buChar char="Ø"/>
              <a:defRPr/>
            </a:pPr>
            <a:r>
              <a:rPr lang="tr-TR" altLang="tr-TR" sz="2400" dirty="0" smtClean="0"/>
              <a:t>1 Adet Hava Gazı Anahtarı</a:t>
            </a:r>
          </a:p>
          <a:p>
            <a:pPr marL="342900" indent="-342900">
              <a:buClr>
                <a:srgbClr val="002060"/>
              </a:buClr>
              <a:buFont typeface="Wingdings" panose="05000000000000000000" pitchFamily="2" charset="2"/>
              <a:buChar char="Ø"/>
              <a:defRPr/>
            </a:pPr>
            <a:r>
              <a:rPr lang="tr-TR" altLang="tr-TR" sz="2400" dirty="0" smtClean="0"/>
              <a:t>2 Adet Çeşitli Söndürme Gazı</a:t>
            </a:r>
          </a:p>
          <a:p>
            <a:pPr marL="342900" indent="-342900">
              <a:buClr>
                <a:srgbClr val="002060"/>
              </a:buClr>
              <a:buFont typeface="Wingdings" panose="05000000000000000000" pitchFamily="2" charset="2"/>
              <a:buChar char="Ø"/>
              <a:defRPr/>
            </a:pPr>
            <a:r>
              <a:rPr lang="tr-TR" altLang="tr-TR" sz="2400" dirty="0" smtClean="0"/>
              <a:t>1 Adet Merdiven</a:t>
            </a:r>
          </a:p>
          <a:p>
            <a:pPr marL="342900" indent="-342900">
              <a:buClr>
                <a:srgbClr val="002060"/>
              </a:buClr>
              <a:buFont typeface="Wingdings" panose="05000000000000000000" pitchFamily="2" charset="2"/>
              <a:buChar char="Ø"/>
              <a:defRPr/>
            </a:pPr>
            <a:r>
              <a:rPr lang="tr-TR" altLang="tr-TR" sz="2400" dirty="0" smtClean="0"/>
              <a:t>1 Adet İlk Yardım Torbası ( Komple)</a:t>
            </a:r>
          </a:p>
          <a:p>
            <a:pPr marL="342900" indent="-342900">
              <a:buClr>
                <a:srgbClr val="002060"/>
              </a:buClr>
              <a:buFont typeface="Wingdings" panose="05000000000000000000" pitchFamily="2" charset="2"/>
              <a:buChar char="Ø"/>
              <a:defRPr/>
            </a:pPr>
            <a:r>
              <a:rPr lang="tr-TR" altLang="tr-TR" sz="2400" dirty="0" smtClean="0"/>
              <a:t>1 Adet </a:t>
            </a:r>
            <a:r>
              <a:rPr lang="tr-TR" altLang="tr-TR" sz="2400" dirty="0" err="1" smtClean="0"/>
              <a:t>Dozimetre</a:t>
            </a:r>
            <a:endParaRPr lang="tr-TR" altLang="tr-TR" sz="2400" dirty="0" smtClean="0">
              <a:cs typeface="Times New Roman" panose="02020603050405020304" pitchFamily="18" charset="0"/>
            </a:endParaRPr>
          </a:p>
        </p:txBody>
      </p:sp>
    </p:spTree>
    <p:extLst>
      <p:ext uri="{BB962C8B-B14F-4D97-AF65-F5344CB8AC3E}">
        <p14:creationId xmlns:p14="http://schemas.microsoft.com/office/powerpoint/2010/main" val="498055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299" y="295338"/>
            <a:ext cx="1643556"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30</a:t>
            </a:fld>
            <a:endParaRPr lang="tr-TR" sz="2400" b="1" dirty="0">
              <a:solidFill>
                <a:schemeClr val="tx1"/>
              </a:solidFill>
              <a:latin typeface="Arial Black" panose="020B0A04020102020204" pitchFamily="34"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346639" cy="1254204"/>
          </a:xfrm>
          <a:prstGeom prst="rect">
            <a:avLst/>
          </a:prstGeom>
        </p:spPr>
      </p:pic>
      <p:sp>
        <p:nvSpPr>
          <p:cNvPr id="10" name="Dikdörtgen 9"/>
          <p:cNvSpPr/>
          <p:nvPr/>
        </p:nvSpPr>
        <p:spPr>
          <a:xfrm>
            <a:off x="1320800" y="452582"/>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
        <p:nvSpPr>
          <p:cNvPr id="12" name="Metin kutusu 11"/>
          <p:cNvSpPr txBox="1"/>
          <p:nvPr/>
        </p:nvSpPr>
        <p:spPr>
          <a:xfrm>
            <a:off x="1076310" y="1829310"/>
            <a:ext cx="9416984" cy="3939540"/>
          </a:xfrm>
          <a:prstGeom prst="rect">
            <a:avLst/>
          </a:prstGeom>
          <a:noFill/>
        </p:spPr>
        <p:txBody>
          <a:bodyPr wrap="square" rtlCol="0">
            <a:spAutoFit/>
          </a:bodyPr>
          <a:lstStyle/>
          <a:p>
            <a:r>
              <a:rPr lang="tr-TR" altLang="tr-TR" sz="2400" b="1" dirty="0" smtClean="0">
                <a:solidFill>
                  <a:srgbClr val="002060"/>
                </a:solidFill>
              </a:rPr>
              <a:t>İTFAİYE SERVİSİ ARAÇ</a:t>
            </a:r>
            <a:r>
              <a:rPr lang="tr-TR" altLang="tr-TR" sz="2400" b="1" dirty="0">
                <a:solidFill>
                  <a:srgbClr val="002060"/>
                </a:solidFill>
              </a:rPr>
              <a:t>, MALZEME VE </a:t>
            </a:r>
            <a:r>
              <a:rPr lang="it-IT" altLang="tr-TR" sz="2400" b="1" dirty="0">
                <a:solidFill>
                  <a:srgbClr val="002060"/>
                </a:solidFill>
              </a:rPr>
              <a:t>TE</a:t>
            </a:r>
            <a:r>
              <a:rPr lang="tr-TR" altLang="tr-TR" sz="2400" b="1" dirty="0" smtClean="0">
                <a:solidFill>
                  <a:srgbClr val="002060"/>
                </a:solidFill>
              </a:rPr>
              <a:t>ÇHİZATI</a:t>
            </a:r>
          </a:p>
          <a:p>
            <a:endParaRPr lang="tr-TR" altLang="tr-TR" sz="1200" dirty="0" smtClean="0">
              <a:cs typeface="Times New Roman" panose="02020603050405020304" pitchFamily="18" charset="0"/>
            </a:endParaRPr>
          </a:p>
          <a:p>
            <a:pPr>
              <a:buClr>
                <a:srgbClr val="002060"/>
              </a:buClr>
              <a:defRPr/>
            </a:pPr>
            <a:r>
              <a:rPr lang="tr-TR" altLang="tr-TR" sz="2400" b="1" dirty="0" smtClean="0">
                <a:solidFill>
                  <a:srgbClr val="002060"/>
                </a:solidFill>
              </a:rPr>
              <a:t>b) Hizmet ve Manevi Teçhizatı:</a:t>
            </a:r>
          </a:p>
          <a:p>
            <a:pPr>
              <a:buClr>
                <a:srgbClr val="002060"/>
              </a:buClr>
              <a:defRPr/>
            </a:pPr>
            <a:endParaRPr lang="tr-TR" altLang="tr-TR" sz="1000" b="1" dirty="0" smtClean="0">
              <a:solidFill>
                <a:srgbClr val="002060"/>
              </a:solidFill>
            </a:endParaRPr>
          </a:p>
          <a:p>
            <a:pPr>
              <a:buClr>
                <a:srgbClr val="002060"/>
              </a:buClr>
              <a:defRPr/>
            </a:pPr>
            <a:r>
              <a:rPr lang="tr-TR" altLang="tr-TR" sz="2400" b="1" dirty="0">
                <a:solidFill>
                  <a:srgbClr val="002060"/>
                </a:solidFill>
              </a:rPr>
              <a:t> </a:t>
            </a:r>
            <a:r>
              <a:rPr lang="tr-TR" altLang="tr-TR" sz="2400" b="1" dirty="0" smtClean="0">
                <a:solidFill>
                  <a:srgbClr val="002060"/>
                </a:solidFill>
              </a:rPr>
              <a:t>    Bir Takım İçin:</a:t>
            </a:r>
          </a:p>
          <a:p>
            <a:pPr>
              <a:buClr>
                <a:srgbClr val="002060"/>
              </a:buClr>
              <a:defRPr/>
            </a:pPr>
            <a:endParaRPr lang="tr-TR" altLang="tr-TR" sz="1200" dirty="0" smtClean="0">
              <a:solidFill>
                <a:srgbClr val="002060"/>
              </a:solidFill>
            </a:endParaRPr>
          </a:p>
          <a:p>
            <a:pPr marL="342900" indent="-342900">
              <a:buClr>
                <a:srgbClr val="002060"/>
              </a:buClr>
              <a:buFont typeface="Wingdings" panose="05000000000000000000" pitchFamily="2" charset="2"/>
              <a:buChar char="Ø"/>
              <a:defRPr/>
            </a:pPr>
            <a:r>
              <a:rPr lang="tr-TR" altLang="tr-TR" sz="2400" dirty="0"/>
              <a:t>1</a:t>
            </a:r>
            <a:r>
              <a:rPr lang="tr-TR" altLang="tr-TR" sz="2400" dirty="0" smtClean="0"/>
              <a:t> Adet Hafif Motopomp</a:t>
            </a:r>
          </a:p>
          <a:p>
            <a:pPr marL="342900" indent="-342900">
              <a:buClr>
                <a:srgbClr val="002060"/>
              </a:buClr>
              <a:buFont typeface="Wingdings" panose="05000000000000000000" pitchFamily="2" charset="2"/>
              <a:buChar char="Ø"/>
              <a:defRPr/>
            </a:pPr>
            <a:r>
              <a:rPr lang="tr-TR" altLang="tr-TR" sz="2400" dirty="0" smtClean="0"/>
              <a:t>100 Metre Hortum</a:t>
            </a:r>
          </a:p>
          <a:p>
            <a:pPr marL="342900" indent="-342900">
              <a:buClr>
                <a:srgbClr val="002060"/>
              </a:buClr>
              <a:buFont typeface="Wingdings" panose="05000000000000000000" pitchFamily="2" charset="2"/>
              <a:buChar char="Ø"/>
              <a:defRPr/>
            </a:pPr>
            <a:r>
              <a:rPr lang="tr-TR" altLang="tr-TR" sz="2400" dirty="0" smtClean="0"/>
              <a:t>2 Adet </a:t>
            </a:r>
            <a:r>
              <a:rPr lang="tr-TR" altLang="tr-TR" sz="2400" dirty="0" err="1" smtClean="0"/>
              <a:t>Lans</a:t>
            </a:r>
            <a:r>
              <a:rPr lang="tr-TR" altLang="tr-TR" sz="2400" dirty="0" smtClean="0"/>
              <a:t> </a:t>
            </a:r>
          </a:p>
          <a:p>
            <a:pPr marL="342900" indent="-342900">
              <a:buClr>
                <a:srgbClr val="002060"/>
              </a:buClr>
              <a:buFont typeface="Wingdings" panose="05000000000000000000" pitchFamily="2" charset="2"/>
              <a:buChar char="Ø"/>
              <a:defRPr/>
            </a:pPr>
            <a:r>
              <a:rPr lang="tr-TR" altLang="tr-TR" sz="2400" dirty="0"/>
              <a:t>1 Adet Geçme </a:t>
            </a:r>
            <a:r>
              <a:rPr lang="tr-TR" altLang="tr-TR" sz="2400" dirty="0" smtClean="0"/>
              <a:t>Merdiven</a:t>
            </a:r>
          </a:p>
          <a:p>
            <a:pPr marL="342900" indent="-342900">
              <a:buClr>
                <a:srgbClr val="002060"/>
              </a:buClr>
              <a:buFont typeface="Wingdings" panose="05000000000000000000" pitchFamily="2" charset="2"/>
              <a:buChar char="Ø"/>
              <a:defRPr/>
            </a:pPr>
            <a:r>
              <a:rPr lang="tr-TR" altLang="tr-TR" sz="2400" dirty="0"/>
              <a:t>1</a:t>
            </a:r>
            <a:r>
              <a:rPr lang="tr-TR" altLang="tr-TR" sz="2400" dirty="0" smtClean="0"/>
              <a:t> Adet Köpük Mayii Cihazı </a:t>
            </a:r>
          </a:p>
          <a:p>
            <a:pPr>
              <a:buClr>
                <a:srgbClr val="002060"/>
              </a:buClr>
              <a:defRPr/>
            </a:pPr>
            <a:r>
              <a:rPr lang="tr-TR" altLang="tr-TR" sz="2400" dirty="0"/>
              <a:t> </a:t>
            </a:r>
            <a:r>
              <a:rPr lang="tr-TR" altLang="tr-TR" sz="2400" dirty="0" smtClean="0"/>
              <a:t>    (Gerekenlerde ve yeteri kadar köpük mayii ile birlikte)</a:t>
            </a:r>
          </a:p>
        </p:txBody>
      </p:sp>
      <p:pic>
        <p:nvPicPr>
          <p:cNvPr id="35842" name="Picture 2" descr="https://www.hortmasz.pl/Upload/Images/i_33606_lar.jpg"/>
          <p:cNvPicPr>
            <a:picLocks noChangeAspect="1" noChangeArrowheads="1"/>
          </p:cNvPicPr>
          <p:nvPr/>
        </p:nvPicPr>
        <p:blipFill>
          <a:blip r:embed="rId4" cstate="print"/>
          <a:srcRect/>
          <a:stretch>
            <a:fillRect/>
          </a:stretch>
        </p:blipFill>
        <p:spPr bwMode="auto">
          <a:xfrm>
            <a:off x="8109857" y="2202240"/>
            <a:ext cx="3221423" cy="1825474"/>
          </a:xfrm>
          <a:prstGeom prst="rect">
            <a:avLst/>
          </a:prstGeom>
          <a:noFill/>
        </p:spPr>
      </p:pic>
      <p:pic>
        <p:nvPicPr>
          <p:cNvPr id="35844" name="Picture 4" descr="http://www.metateknolojik.com/sayfalar/kose/melanjor_lans_2kucuk.jpg"/>
          <p:cNvPicPr>
            <a:picLocks noChangeAspect="1" noChangeArrowheads="1"/>
          </p:cNvPicPr>
          <p:nvPr/>
        </p:nvPicPr>
        <p:blipFill>
          <a:blip r:embed="rId5" cstate="print"/>
          <a:srcRect/>
          <a:stretch>
            <a:fillRect/>
          </a:stretch>
        </p:blipFill>
        <p:spPr bwMode="auto">
          <a:xfrm>
            <a:off x="8109857" y="3886501"/>
            <a:ext cx="3233057" cy="1605752"/>
          </a:xfrm>
          <a:prstGeom prst="rect">
            <a:avLst/>
          </a:prstGeom>
          <a:noFill/>
        </p:spPr>
      </p:pic>
    </p:spTree>
    <p:extLst>
      <p:ext uri="{BB962C8B-B14F-4D97-AF65-F5344CB8AC3E}">
        <p14:creationId xmlns:p14="http://schemas.microsoft.com/office/powerpoint/2010/main" val="1795042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502" y="267630"/>
            <a:ext cx="1653663" cy="1204331"/>
          </a:xfrm>
          <a:prstGeom prst="rect">
            <a:avLst/>
          </a:prstGeom>
        </p:spPr>
      </p:pic>
      <p:sp>
        <p:nvSpPr>
          <p:cNvPr id="4" name="Metin kutusu 3"/>
          <p:cNvSpPr txBox="1"/>
          <p:nvPr/>
        </p:nvSpPr>
        <p:spPr>
          <a:xfrm>
            <a:off x="1057955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31</a:t>
            </a:fld>
            <a:endParaRPr lang="tr-TR" sz="2400" b="1" dirty="0">
              <a:solidFill>
                <a:schemeClr val="tx1"/>
              </a:solidFill>
              <a:latin typeface="Arial Black" panose="020B0A04020102020204" pitchFamily="34" charset="0"/>
            </a:endParaRPr>
          </a:p>
        </p:txBody>
      </p:sp>
      <p:sp>
        <p:nvSpPr>
          <p:cNvPr id="6" name="Metin kutusu 5"/>
          <p:cNvSpPr txBox="1"/>
          <p:nvPr/>
        </p:nvSpPr>
        <p:spPr>
          <a:xfrm>
            <a:off x="1566260" y="2245063"/>
            <a:ext cx="6180261" cy="2708434"/>
          </a:xfrm>
          <a:prstGeom prst="rect">
            <a:avLst/>
          </a:prstGeom>
          <a:noFill/>
        </p:spPr>
        <p:txBody>
          <a:bodyPr wrap="square" rtlCol="0">
            <a:spAutoFit/>
          </a:bodyPr>
          <a:lstStyle/>
          <a:p>
            <a:pPr algn="just">
              <a:buClr>
                <a:srgbClr val="002060"/>
              </a:buClr>
              <a:defRPr/>
            </a:pPr>
            <a:r>
              <a:rPr lang="tr-TR" altLang="tr-TR" sz="2400" b="1" dirty="0">
                <a:solidFill>
                  <a:srgbClr val="002060"/>
                </a:solidFill>
              </a:rPr>
              <a:t>KURTARMA SERVİSİN GÖREVLERİ</a:t>
            </a:r>
          </a:p>
          <a:p>
            <a:pPr algn="just">
              <a:buClr>
                <a:srgbClr val="002060"/>
              </a:buClr>
              <a:defRPr/>
            </a:pPr>
            <a:endParaRPr lang="tr-TR" altLang="tr-TR" sz="10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Enkaz </a:t>
            </a:r>
            <a:r>
              <a:rPr lang="tr-TR" altLang="tr-TR" sz="2400" dirty="0">
                <a:cs typeface="Times New Roman" panose="02020603050405020304" pitchFamily="18" charset="0"/>
              </a:rPr>
              <a:t>altında kalanları kurtarmak,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 Yaralılara İlk Acil Yardımı yapmak,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Basit hasarları onarmak, tehlikeli </a:t>
            </a:r>
            <a:endParaRPr lang="tr-TR" altLang="tr-TR" sz="2400" dirty="0" smtClean="0">
              <a:cs typeface="Times New Roman" panose="02020603050405020304" pitchFamily="18" charset="0"/>
            </a:endParaRPr>
          </a:p>
          <a:p>
            <a:pPr algn="just">
              <a:buClr>
                <a:srgbClr val="002060"/>
              </a:buClr>
              <a:defRPr/>
            </a:pPr>
            <a:r>
              <a:rPr lang="tr-TR" altLang="tr-TR" sz="2400" dirty="0">
                <a:cs typeface="Times New Roman" panose="02020603050405020304" pitchFamily="18" charset="0"/>
              </a:rPr>
              <a:t> </a:t>
            </a:r>
            <a:r>
              <a:rPr lang="tr-TR" altLang="tr-TR" sz="2400" dirty="0" smtClean="0">
                <a:cs typeface="Times New Roman" panose="02020603050405020304" pitchFamily="18" charset="0"/>
              </a:rPr>
              <a:t>  durumlarda </a:t>
            </a:r>
            <a:r>
              <a:rPr lang="tr-TR" altLang="tr-TR" sz="2400" dirty="0">
                <a:cs typeface="Times New Roman" panose="02020603050405020304" pitchFamily="18" charset="0"/>
              </a:rPr>
              <a:t>olanların desteklenmesi </a:t>
            </a:r>
            <a:endParaRPr lang="tr-TR" altLang="tr-TR" sz="2400" dirty="0" smtClean="0">
              <a:cs typeface="Times New Roman" panose="02020603050405020304" pitchFamily="18" charset="0"/>
            </a:endParaRPr>
          </a:p>
          <a:p>
            <a:pPr algn="just">
              <a:buClr>
                <a:srgbClr val="002060"/>
              </a:buClr>
              <a:defRPr/>
            </a:pPr>
            <a:r>
              <a:rPr lang="tr-TR" altLang="tr-TR" sz="2400" dirty="0">
                <a:cs typeface="Times New Roman" panose="02020603050405020304" pitchFamily="18" charset="0"/>
              </a:rPr>
              <a:t> </a:t>
            </a:r>
            <a:r>
              <a:rPr lang="tr-TR" altLang="tr-TR" sz="2400" dirty="0" smtClean="0">
                <a:cs typeface="Times New Roman" panose="02020603050405020304" pitchFamily="18" charset="0"/>
              </a:rPr>
              <a:t>  veya </a:t>
            </a:r>
            <a:r>
              <a:rPr lang="tr-TR" altLang="tr-TR" sz="2400" dirty="0">
                <a:cs typeface="Times New Roman" panose="02020603050405020304" pitchFamily="18" charset="0"/>
              </a:rPr>
              <a:t>yıkılmasını sağlamak.</a:t>
            </a:r>
          </a:p>
        </p:txBody>
      </p:sp>
      <p:pic>
        <p:nvPicPr>
          <p:cNvPr id="7" name="Resim 6"/>
          <p:cNvPicPr>
            <a:picLocks noChangeAspect="1"/>
          </p:cNvPicPr>
          <p:nvPr/>
        </p:nvPicPr>
        <p:blipFill>
          <a:blip r:embed="rId3" cstate="print"/>
          <a:stretch>
            <a:fillRect/>
          </a:stretch>
        </p:blipFill>
        <p:spPr>
          <a:xfrm>
            <a:off x="6763114" y="2362200"/>
            <a:ext cx="4066242" cy="2710543"/>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2" y="128555"/>
            <a:ext cx="1318930" cy="1173772"/>
          </a:xfrm>
          <a:prstGeom prst="rect">
            <a:avLst/>
          </a:prstGeom>
        </p:spPr>
      </p:pic>
      <p:sp>
        <p:nvSpPr>
          <p:cNvPr id="10" name="Dikdörtgen 9"/>
          <p:cNvSpPr/>
          <p:nvPr/>
        </p:nvSpPr>
        <p:spPr>
          <a:xfrm>
            <a:off x="1611086" y="587830"/>
            <a:ext cx="8447314"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Tree>
    <p:extLst>
      <p:ext uri="{BB962C8B-B14F-4D97-AF65-F5344CB8AC3E}">
        <p14:creationId xmlns:p14="http://schemas.microsoft.com/office/powerpoint/2010/main" val="3319135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0145" y="267630"/>
            <a:ext cx="1517228"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32</a:t>
            </a:fld>
            <a:endParaRPr lang="tr-TR" sz="2400" b="1" dirty="0">
              <a:solidFill>
                <a:schemeClr val="tx1"/>
              </a:solidFill>
              <a:latin typeface="Arial Black" panose="020B0A04020102020204" pitchFamily="34" charset="0"/>
            </a:endParaRPr>
          </a:p>
        </p:txBody>
      </p:sp>
      <p:sp>
        <p:nvSpPr>
          <p:cNvPr id="5" name="Metin kutusu 4"/>
          <p:cNvSpPr txBox="1"/>
          <p:nvPr/>
        </p:nvSpPr>
        <p:spPr>
          <a:xfrm>
            <a:off x="147523" y="1844423"/>
            <a:ext cx="8100290" cy="3724096"/>
          </a:xfrm>
          <a:prstGeom prst="rect">
            <a:avLst/>
          </a:prstGeom>
          <a:noFill/>
        </p:spPr>
        <p:txBody>
          <a:bodyPr wrap="square" rtlCol="0">
            <a:spAutoFit/>
          </a:bodyPr>
          <a:lstStyle/>
          <a:p>
            <a:pPr>
              <a:defRPr/>
            </a:pPr>
            <a:endParaRPr lang="tr-TR" altLang="tr-TR" sz="1000" b="1" dirty="0" smtClean="0"/>
          </a:p>
          <a:p>
            <a:pPr marL="457200" indent="-457200">
              <a:buClr>
                <a:srgbClr val="002060"/>
              </a:buClr>
              <a:buFont typeface="+mj-lt"/>
              <a:buAutoNum type="alphaLcParenR"/>
              <a:defRPr/>
            </a:pPr>
            <a:r>
              <a:rPr lang="en-US" altLang="tr-TR" sz="2400" b="1" dirty="0" err="1" smtClean="0">
                <a:solidFill>
                  <a:srgbClr val="002060"/>
                </a:solidFill>
                <a:cs typeface="Times New Roman" panose="02020603050405020304" pitchFamily="18" charset="0"/>
              </a:rPr>
              <a:t>Özel</a:t>
            </a:r>
            <a:r>
              <a:rPr lang="en-US" altLang="tr-TR" sz="2400" b="1" dirty="0" smtClean="0">
                <a:solidFill>
                  <a:srgbClr val="002060"/>
                </a:solidFill>
                <a:cs typeface="Times New Roman" panose="02020603050405020304" pitchFamily="18" charset="0"/>
              </a:rPr>
              <a:t> </a:t>
            </a:r>
            <a:r>
              <a:rPr lang="tr-TR" altLang="tr-TR" sz="2400" b="1" dirty="0">
                <a:solidFill>
                  <a:srgbClr val="002060"/>
                </a:solidFill>
                <a:cs typeface="Times New Roman" panose="02020603050405020304" pitchFamily="18" charset="0"/>
              </a:rPr>
              <a:t>Ş</a:t>
            </a:r>
            <a:r>
              <a:rPr lang="en-US" altLang="tr-TR" sz="2400" b="1" dirty="0" err="1">
                <a:solidFill>
                  <a:srgbClr val="002060"/>
                </a:solidFill>
                <a:cs typeface="Times New Roman" panose="02020603050405020304" pitchFamily="18" charset="0"/>
              </a:rPr>
              <a:t>ahsi</a:t>
            </a:r>
            <a:r>
              <a:rPr lang="en-US" altLang="tr-TR" sz="2400" b="1" dirty="0">
                <a:solidFill>
                  <a:srgbClr val="002060"/>
                </a:solidFill>
                <a:cs typeface="Times New Roman" panose="02020603050405020304" pitchFamily="18" charset="0"/>
              </a:rPr>
              <a:t> </a:t>
            </a:r>
            <a:r>
              <a:rPr lang="tr-TR" altLang="tr-TR" sz="2400" b="1" dirty="0">
                <a:solidFill>
                  <a:srgbClr val="002060"/>
                </a:solidFill>
                <a:cs typeface="Times New Roman" panose="02020603050405020304" pitchFamily="18" charset="0"/>
              </a:rPr>
              <a:t>T</a:t>
            </a:r>
            <a:r>
              <a:rPr lang="en-US" altLang="tr-TR" sz="2400" b="1" dirty="0" err="1">
                <a:solidFill>
                  <a:srgbClr val="002060"/>
                </a:solidFill>
                <a:cs typeface="Times New Roman" panose="02020603050405020304" pitchFamily="18" charset="0"/>
              </a:rPr>
              <a:t>eçhizat</a:t>
            </a:r>
            <a:r>
              <a:rPr lang="en-US" altLang="tr-TR" sz="2400" b="1" dirty="0" smtClean="0">
                <a:solidFill>
                  <a:srgbClr val="002060"/>
                </a:solidFill>
                <a:cs typeface="Times New Roman" panose="02020603050405020304" pitchFamily="18" charset="0"/>
              </a:rPr>
              <a:t>:</a:t>
            </a:r>
            <a:endParaRPr lang="tr-TR" altLang="tr-TR" sz="2400" b="1" dirty="0" smtClean="0">
              <a:solidFill>
                <a:srgbClr val="002060"/>
              </a:solidFill>
              <a:cs typeface="Times New Roman" panose="02020603050405020304" pitchFamily="18" charset="0"/>
            </a:endParaRPr>
          </a:p>
          <a:p>
            <a:pPr>
              <a:defRPr/>
            </a:pPr>
            <a:endParaRPr lang="tr-TR" altLang="tr-TR" sz="1000" dirty="0">
              <a:cs typeface="Times New Roman" panose="02020603050405020304" pitchFamily="18" charset="0"/>
            </a:endParaRPr>
          </a:p>
          <a:p>
            <a:pPr marL="914400" lvl="1" indent="-4572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İş</a:t>
            </a:r>
            <a:r>
              <a:rPr lang="en-US" altLang="tr-TR" sz="2400" dirty="0" smtClean="0">
                <a:cs typeface="Times New Roman" panose="02020603050405020304" pitchFamily="18" charset="0"/>
              </a:rPr>
              <a:t> </a:t>
            </a:r>
            <a:r>
              <a:rPr lang="en-US" altLang="tr-TR" sz="2400" dirty="0" err="1">
                <a:cs typeface="Times New Roman" panose="02020603050405020304" pitchFamily="18" charset="0"/>
              </a:rPr>
              <a:t>elbisesi</a:t>
            </a:r>
            <a:endParaRPr lang="tr-TR" altLang="tr-TR" sz="2400" dirty="0">
              <a:cs typeface="Times New Roman" panose="02020603050405020304" pitchFamily="18" charset="0"/>
            </a:endParaRPr>
          </a:p>
          <a:p>
            <a:pPr marL="914400" lvl="1" indent="-4572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Baltalı</a:t>
            </a:r>
            <a:r>
              <a:rPr lang="en-US" altLang="tr-TR" sz="2400" dirty="0" smtClean="0">
                <a:cs typeface="Times New Roman" panose="02020603050405020304" pitchFamily="18" charset="0"/>
              </a:rPr>
              <a:t> </a:t>
            </a:r>
            <a:r>
              <a:rPr lang="en-US" altLang="tr-TR" sz="2400" dirty="0" err="1">
                <a:cs typeface="Times New Roman" panose="02020603050405020304" pitchFamily="18" charset="0"/>
              </a:rPr>
              <a:t>kazma</a:t>
            </a:r>
            <a:endParaRPr lang="tr-TR" altLang="tr-TR" sz="2400" dirty="0">
              <a:cs typeface="Times New Roman" panose="02020603050405020304" pitchFamily="18" charset="0"/>
            </a:endParaRPr>
          </a:p>
          <a:p>
            <a:pPr marL="914400" lvl="1" indent="-4572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İzci</a:t>
            </a:r>
            <a:r>
              <a:rPr lang="en-US" altLang="tr-TR" sz="2400" dirty="0" smtClean="0">
                <a:cs typeface="Times New Roman" panose="02020603050405020304" pitchFamily="18" charset="0"/>
              </a:rPr>
              <a:t> </a:t>
            </a:r>
            <a:r>
              <a:rPr lang="en-US" altLang="tr-TR" sz="2400" dirty="0" err="1">
                <a:cs typeface="Times New Roman" panose="02020603050405020304" pitchFamily="18" charset="0"/>
              </a:rPr>
              <a:t>ipi</a:t>
            </a:r>
            <a:r>
              <a:rPr lang="en-US" altLang="tr-TR" sz="2400" dirty="0">
                <a:cs typeface="Times New Roman" panose="02020603050405020304" pitchFamily="18" charset="0"/>
              </a:rPr>
              <a:t> </a:t>
            </a:r>
            <a:r>
              <a:rPr lang="en-US" altLang="tr-TR" dirty="0">
                <a:cs typeface="Times New Roman" panose="02020603050405020304" pitchFamily="18" charset="0"/>
              </a:rPr>
              <a:t>(5 </a:t>
            </a:r>
            <a:r>
              <a:rPr lang="en-US" altLang="tr-TR" dirty="0" err="1">
                <a:cs typeface="Times New Roman" panose="02020603050405020304" pitchFamily="18" charset="0"/>
              </a:rPr>
              <a:t>metrelik</a:t>
            </a:r>
            <a:r>
              <a:rPr lang="en-US" altLang="tr-TR" dirty="0">
                <a:cs typeface="Times New Roman" panose="02020603050405020304" pitchFamily="18" charset="0"/>
              </a:rPr>
              <a:t>)</a:t>
            </a:r>
            <a:endParaRPr lang="tr-TR" altLang="tr-TR" dirty="0">
              <a:cs typeface="Times New Roman" panose="02020603050405020304" pitchFamily="18" charset="0"/>
            </a:endParaRPr>
          </a:p>
          <a:p>
            <a:pPr marL="914400" lvl="1" indent="-4572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İzci</a:t>
            </a:r>
            <a:r>
              <a:rPr lang="en-US" altLang="tr-TR" sz="2400" dirty="0" smtClean="0">
                <a:cs typeface="Times New Roman" panose="02020603050405020304" pitchFamily="18" charset="0"/>
              </a:rPr>
              <a:t> </a:t>
            </a:r>
            <a:r>
              <a:rPr lang="en-US" altLang="tr-TR" sz="2400" dirty="0" err="1">
                <a:cs typeface="Times New Roman" panose="02020603050405020304" pitchFamily="18" charset="0"/>
              </a:rPr>
              <a:t>çakısı</a:t>
            </a:r>
            <a:r>
              <a:rPr lang="en-US" altLang="tr-TR" sz="2400" dirty="0">
                <a:cs typeface="Times New Roman" panose="02020603050405020304" pitchFamily="18" charset="0"/>
              </a:rPr>
              <a:t> </a:t>
            </a:r>
            <a:r>
              <a:rPr lang="en-US" altLang="tr-TR" dirty="0">
                <a:cs typeface="Times New Roman" panose="02020603050405020304" pitchFamily="18" charset="0"/>
              </a:rPr>
              <a:t>(</a:t>
            </a:r>
            <a:r>
              <a:rPr lang="en-US" altLang="tr-TR" dirty="0" err="1">
                <a:cs typeface="Times New Roman" panose="02020603050405020304" pitchFamily="18" charset="0"/>
              </a:rPr>
              <a:t>Sırım</a:t>
            </a:r>
            <a:r>
              <a:rPr lang="en-US" altLang="tr-TR" dirty="0">
                <a:cs typeface="Times New Roman" panose="02020603050405020304" pitchFamily="18" charset="0"/>
              </a:rPr>
              <a:t> </a:t>
            </a:r>
            <a:r>
              <a:rPr lang="en-US" altLang="tr-TR" dirty="0" err="1">
                <a:cs typeface="Times New Roman" panose="02020603050405020304" pitchFamily="18" charset="0"/>
              </a:rPr>
              <a:t>veya</a:t>
            </a:r>
            <a:r>
              <a:rPr lang="en-US" altLang="tr-TR" dirty="0">
                <a:cs typeface="Times New Roman" panose="02020603050405020304" pitchFamily="18" charset="0"/>
              </a:rPr>
              <a:t> </a:t>
            </a:r>
            <a:r>
              <a:rPr lang="en-US" altLang="tr-TR" dirty="0" err="1">
                <a:cs typeface="Times New Roman" panose="02020603050405020304" pitchFamily="18" charset="0"/>
              </a:rPr>
              <a:t>kordonlu</a:t>
            </a:r>
            <a:r>
              <a:rPr lang="en-US" altLang="tr-TR" dirty="0">
                <a:cs typeface="Times New Roman" panose="02020603050405020304" pitchFamily="18" charset="0"/>
              </a:rPr>
              <a:t>)</a:t>
            </a:r>
            <a:endParaRPr lang="tr-TR" altLang="tr-TR" dirty="0">
              <a:cs typeface="Times New Roman" panose="02020603050405020304" pitchFamily="18" charset="0"/>
            </a:endParaRPr>
          </a:p>
          <a:p>
            <a:pPr marL="914400" lvl="1" indent="-4572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Çift</a:t>
            </a:r>
            <a:r>
              <a:rPr lang="en-US" altLang="tr-TR" sz="2400" dirty="0" smtClean="0">
                <a:cs typeface="Times New Roman" panose="02020603050405020304" pitchFamily="18" charset="0"/>
              </a:rPr>
              <a:t> </a:t>
            </a:r>
            <a:r>
              <a:rPr lang="en-US" altLang="tr-TR" sz="2400" dirty="0" err="1">
                <a:cs typeface="Times New Roman" panose="02020603050405020304" pitchFamily="18" charset="0"/>
              </a:rPr>
              <a:t>kauçuk</a:t>
            </a:r>
            <a:r>
              <a:rPr lang="en-US" altLang="tr-TR" sz="2400" dirty="0">
                <a:cs typeface="Times New Roman" panose="02020603050405020304" pitchFamily="18" charset="0"/>
              </a:rPr>
              <a:t> </a:t>
            </a:r>
            <a:r>
              <a:rPr lang="en-US" altLang="tr-TR" sz="2400" dirty="0" err="1">
                <a:cs typeface="Times New Roman" panose="02020603050405020304" pitchFamily="18" charset="0"/>
              </a:rPr>
              <a:t>eldiven</a:t>
            </a:r>
            <a:endParaRPr lang="tr-TR" altLang="tr-TR" sz="2400" dirty="0">
              <a:cs typeface="Times New Roman" panose="02020603050405020304" pitchFamily="18" charset="0"/>
            </a:endParaRPr>
          </a:p>
          <a:p>
            <a:pPr marL="914400" lvl="1" indent="-4572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Malzeme</a:t>
            </a:r>
            <a:r>
              <a:rPr lang="en-US" altLang="tr-TR" sz="2400" dirty="0" smtClean="0">
                <a:cs typeface="Times New Roman" panose="02020603050405020304" pitchFamily="18" charset="0"/>
              </a:rPr>
              <a:t> </a:t>
            </a:r>
            <a:r>
              <a:rPr lang="en-US" altLang="tr-TR" sz="2400" dirty="0" err="1">
                <a:cs typeface="Times New Roman" panose="02020603050405020304" pitchFamily="18" charset="0"/>
              </a:rPr>
              <a:t>torbası</a:t>
            </a:r>
            <a:r>
              <a:rPr lang="en-US" altLang="tr-TR" sz="2400" dirty="0">
                <a:cs typeface="Times New Roman" panose="02020603050405020304" pitchFamily="18" charset="0"/>
              </a:rPr>
              <a:t> </a:t>
            </a:r>
            <a:r>
              <a:rPr lang="en-US" altLang="tr-TR" dirty="0">
                <a:cs typeface="Times New Roman" panose="02020603050405020304" pitchFamily="18" charset="0"/>
              </a:rPr>
              <a:t>(</a:t>
            </a:r>
            <a:r>
              <a:rPr lang="en-US" altLang="tr-TR" dirty="0" err="1">
                <a:cs typeface="Times New Roman" panose="02020603050405020304" pitchFamily="18" charset="0"/>
              </a:rPr>
              <a:t>Komple</a:t>
            </a:r>
            <a:r>
              <a:rPr lang="en-US" altLang="tr-TR" dirty="0">
                <a:cs typeface="Times New Roman" panose="02020603050405020304" pitchFamily="18" charset="0"/>
              </a:rPr>
              <a:t>)</a:t>
            </a:r>
            <a:endParaRPr lang="tr-TR" altLang="tr-TR" dirty="0">
              <a:cs typeface="Times New Roman" panose="02020603050405020304" pitchFamily="18" charset="0"/>
            </a:endParaRPr>
          </a:p>
          <a:p>
            <a:pPr marL="914400" lvl="1" indent="-4572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smtClean="0">
                <a:cs typeface="Times New Roman" panose="02020603050405020304" pitchFamily="18" charset="0"/>
              </a:rPr>
              <a:t>İlk </a:t>
            </a:r>
            <a:r>
              <a:rPr lang="en-US" altLang="tr-TR" sz="2400" dirty="0" err="1">
                <a:cs typeface="Times New Roman" panose="02020603050405020304" pitchFamily="18" charset="0"/>
              </a:rPr>
              <a:t>yardım</a:t>
            </a:r>
            <a:r>
              <a:rPr lang="en-US" altLang="tr-TR" sz="2400" dirty="0">
                <a:cs typeface="Times New Roman" panose="02020603050405020304" pitchFamily="18" charset="0"/>
              </a:rPr>
              <a:t> </a:t>
            </a:r>
            <a:r>
              <a:rPr lang="en-US" altLang="tr-TR" sz="2400" dirty="0" err="1">
                <a:cs typeface="Times New Roman" panose="02020603050405020304" pitchFamily="18" charset="0"/>
              </a:rPr>
              <a:t>torbası</a:t>
            </a:r>
            <a:r>
              <a:rPr lang="en-US" altLang="tr-TR" sz="2400" dirty="0">
                <a:cs typeface="Times New Roman" panose="02020603050405020304" pitchFamily="18" charset="0"/>
              </a:rPr>
              <a:t> </a:t>
            </a:r>
            <a:r>
              <a:rPr lang="en-US" altLang="tr-TR" dirty="0">
                <a:cs typeface="Times New Roman" panose="02020603050405020304" pitchFamily="18" charset="0"/>
              </a:rPr>
              <a:t>(</a:t>
            </a:r>
            <a:r>
              <a:rPr lang="en-US" altLang="tr-TR" dirty="0" err="1">
                <a:cs typeface="Times New Roman" panose="02020603050405020304" pitchFamily="18" charset="0"/>
              </a:rPr>
              <a:t>Komple</a:t>
            </a:r>
            <a:r>
              <a:rPr lang="en-US" altLang="tr-TR" dirty="0">
                <a:cs typeface="Times New Roman" panose="02020603050405020304" pitchFamily="18" charset="0"/>
              </a:rPr>
              <a:t>)</a:t>
            </a:r>
            <a:endParaRPr lang="tr-TR" altLang="tr-TR" dirty="0">
              <a:cs typeface="Times New Roman" panose="02020603050405020304" pitchFamily="18" charset="0"/>
            </a:endParaRPr>
          </a:p>
          <a:p>
            <a:pPr marL="914400" lvl="1" indent="-4572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Arka</a:t>
            </a:r>
            <a:r>
              <a:rPr lang="en-US" altLang="tr-TR" sz="2400" dirty="0" smtClean="0">
                <a:cs typeface="Times New Roman" panose="02020603050405020304" pitchFamily="18" charset="0"/>
              </a:rPr>
              <a:t> </a:t>
            </a:r>
            <a:r>
              <a:rPr lang="en-US" altLang="tr-TR" sz="2400" dirty="0" err="1">
                <a:cs typeface="Times New Roman" panose="02020603050405020304" pitchFamily="18" charset="0"/>
              </a:rPr>
              <a:t>çantası</a:t>
            </a:r>
            <a:r>
              <a:rPr lang="en-US" altLang="tr-TR" sz="2400" dirty="0">
                <a:cs typeface="Times New Roman" panose="02020603050405020304" pitchFamily="18" charset="0"/>
              </a:rPr>
              <a:t> </a:t>
            </a:r>
            <a:r>
              <a:rPr lang="en-US" altLang="tr-TR" dirty="0">
                <a:cs typeface="Times New Roman" panose="02020603050405020304" pitchFamily="18" charset="0"/>
              </a:rPr>
              <a:t>(</a:t>
            </a:r>
            <a:r>
              <a:rPr lang="en-US" altLang="tr-TR" dirty="0" err="1">
                <a:cs typeface="Times New Roman" panose="02020603050405020304" pitchFamily="18" charset="0"/>
              </a:rPr>
              <a:t>Komple</a:t>
            </a:r>
            <a:r>
              <a:rPr lang="en-US" altLang="tr-TR" dirty="0" smtClean="0"/>
              <a:t>)</a:t>
            </a:r>
            <a:endParaRPr lang="tr-TR" altLang="tr-TR" dirty="0" smtClean="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8" cy="1081409"/>
          </a:xfrm>
          <a:prstGeom prst="rect">
            <a:avLst/>
          </a:prstGeom>
        </p:spPr>
      </p:pic>
      <p:pic>
        <p:nvPicPr>
          <p:cNvPr id="1032" name="Picture 8" descr="arama kurtarma malzemeleri fiyatlarÄ±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9695" y="2015875"/>
            <a:ext cx="2106104" cy="1658977"/>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320800" y="452582"/>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
        <p:nvSpPr>
          <p:cNvPr id="3" name="Metin kutusu 2"/>
          <p:cNvSpPr txBox="1"/>
          <p:nvPr/>
        </p:nvSpPr>
        <p:spPr>
          <a:xfrm>
            <a:off x="5184440" y="1883743"/>
            <a:ext cx="7194466" cy="4524315"/>
          </a:xfrm>
          <a:prstGeom prst="rect">
            <a:avLst/>
          </a:prstGeom>
          <a:noFill/>
        </p:spPr>
        <p:txBody>
          <a:bodyPr wrap="square" rtlCol="0">
            <a:spAutoFit/>
          </a:bodyPr>
          <a:lstStyle/>
          <a:p>
            <a:r>
              <a:rPr lang="tr-TR" sz="2400" b="1" dirty="0" smtClean="0">
                <a:solidFill>
                  <a:srgbClr val="002060"/>
                </a:solidFill>
              </a:rPr>
              <a:t>      Arka Çantası İçindekiler:</a:t>
            </a:r>
          </a:p>
          <a:p>
            <a:pPr marL="914400" lvl="1" indent="-457200">
              <a:buClr>
                <a:srgbClr val="002060"/>
              </a:buClr>
              <a:buFont typeface="Wingdings" panose="05000000000000000000" pitchFamily="2" charset="2"/>
              <a:buChar char="Ø"/>
              <a:defRPr/>
            </a:pPr>
            <a:r>
              <a:rPr lang="tr-TR" altLang="tr-TR" sz="2400" dirty="0">
                <a:cs typeface="Times New Roman" panose="02020603050405020304" pitchFamily="18" charset="0"/>
              </a:rPr>
              <a:t>1 </a:t>
            </a:r>
            <a:r>
              <a:rPr lang="tr-TR" altLang="tr-TR" sz="2400" dirty="0" smtClean="0">
                <a:cs typeface="Times New Roman" panose="02020603050405020304" pitchFamily="18" charset="0"/>
              </a:rPr>
              <a:t>testere</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t>
            </a:r>
            <a:r>
              <a:rPr lang="tr-TR" altLang="tr-TR" sz="2400" dirty="0">
                <a:cs typeface="Times New Roman" panose="02020603050405020304" pitchFamily="18" charset="0"/>
              </a:rPr>
              <a:t>keski </a:t>
            </a:r>
            <a:r>
              <a:rPr lang="tr-TR" altLang="tr-TR" dirty="0" smtClean="0">
                <a:cs typeface="Times New Roman" panose="02020603050405020304" pitchFamily="18" charset="0"/>
              </a:rPr>
              <a:t>(</a:t>
            </a:r>
            <a:r>
              <a:rPr lang="tr-TR" altLang="tr-TR" dirty="0">
                <a:cs typeface="Times New Roman" panose="02020603050405020304" pitchFamily="18" charset="0"/>
              </a:rPr>
              <a:t>30 cm </a:t>
            </a:r>
            <a:r>
              <a:rPr lang="tr-TR" altLang="tr-TR" dirty="0" smtClean="0">
                <a:cs typeface="Times New Roman" panose="02020603050405020304" pitchFamily="18" charset="0"/>
              </a:rPr>
              <a:t>uzunluğunda)</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t>
            </a:r>
            <a:r>
              <a:rPr lang="tr-TR" altLang="tr-TR" sz="2400" dirty="0">
                <a:cs typeface="Times New Roman" panose="02020603050405020304" pitchFamily="18" charset="0"/>
              </a:rPr>
              <a:t>izoleli pense </a:t>
            </a:r>
            <a:r>
              <a:rPr lang="tr-TR" altLang="tr-TR" dirty="0">
                <a:cs typeface="Times New Roman" panose="02020603050405020304" pitchFamily="18" charset="0"/>
              </a:rPr>
              <a:t>(orta </a:t>
            </a:r>
            <a:r>
              <a:rPr lang="tr-TR" altLang="tr-TR" dirty="0" smtClean="0">
                <a:cs typeface="Times New Roman" panose="02020603050405020304" pitchFamily="18" charset="0"/>
              </a:rPr>
              <a:t>boy)</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 </a:t>
            </a:r>
            <a:r>
              <a:rPr lang="tr-TR" altLang="tr-TR" sz="2400" dirty="0">
                <a:cs typeface="Times New Roman" panose="02020603050405020304" pitchFamily="18" charset="0"/>
              </a:rPr>
              <a:t>1 çekiç </a:t>
            </a:r>
            <a:r>
              <a:rPr lang="tr-TR" altLang="tr-TR" dirty="0">
                <a:cs typeface="Times New Roman" panose="02020603050405020304" pitchFamily="18" charset="0"/>
              </a:rPr>
              <a:t>( 1 kg saplı</a:t>
            </a:r>
            <a:r>
              <a:rPr lang="tr-TR" altLang="tr-TR" dirty="0" smtClean="0">
                <a:cs typeface="Times New Roman" panose="02020603050405020304" pitchFamily="18" charset="0"/>
              </a:rPr>
              <a:t>)</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 </a:t>
            </a:r>
            <a:r>
              <a:rPr lang="tr-TR" altLang="tr-TR" sz="2400" dirty="0">
                <a:cs typeface="Times New Roman" panose="02020603050405020304" pitchFamily="18" charset="0"/>
              </a:rPr>
              <a:t>1 halat </a:t>
            </a:r>
            <a:r>
              <a:rPr lang="tr-TR" altLang="tr-TR" dirty="0">
                <a:cs typeface="Times New Roman" panose="02020603050405020304" pitchFamily="18" charset="0"/>
              </a:rPr>
              <a:t>(12 m uzunluğunda, 3.8 cm çevre</a:t>
            </a:r>
            <a:r>
              <a:rPr lang="tr-TR" altLang="tr-TR" dirty="0" smtClean="0">
                <a:cs typeface="Times New Roman" panose="02020603050405020304" pitchFamily="18" charset="0"/>
              </a:rPr>
              <a:t>)</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 </a:t>
            </a:r>
            <a:r>
              <a:rPr lang="tr-TR" altLang="tr-TR" sz="2400" dirty="0">
                <a:cs typeface="Times New Roman" panose="02020603050405020304" pitchFamily="18" charset="0"/>
              </a:rPr>
              <a:t>1 battaniye </a:t>
            </a:r>
            <a:r>
              <a:rPr lang="tr-TR" altLang="tr-TR" dirty="0">
                <a:cs typeface="Times New Roman" panose="02020603050405020304" pitchFamily="18" charset="0"/>
              </a:rPr>
              <a:t>(hasta taşımak için</a:t>
            </a:r>
            <a:r>
              <a:rPr lang="tr-TR" altLang="tr-TR" dirty="0" smtClean="0">
                <a:cs typeface="Times New Roman" panose="02020603050405020304" pitchFamily="18" charset="0"/>
              </a:rPr>
              <a:t>)</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 </a:t>
            </a:r>
            <a:r>
              <a:rPr lang="tr-TR" altLang="tr-TR" sz="2400" dirty="0">
                <a:cs typeface="Times New Roman" panose="02020603050405020304" pitchFamily="18" charset="0"/>
              </a:rPr>
              <a:t>1 hasta taşıma kemeri </a:t>
            </a:r>
            <a:r>
              <a:rPr lang="tr-TR" altLang="tr-TR" dirty="0">
                <a:cs typeface="Times New Roman" panose="02020603050405020304" pitchFamily="18" charset="0"/>
              </a:rPr>
              <a:t>(1 takım</a:t>
            </a:r>
            <a:r>
              <a:rPr lang="tr-TR" altLang="tr-TR" dirty="0" smtClean="0">
                <a:cs typeface="Times New Roman" panose="02020603050405020304" pitchFamily="18" charset="0"/>
              </a:rPr>
              <a:t>)</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 </a:t>
            </a:r>
            <a:r>
              <a:rPr lang="tr-TR" altLang="tr-TR" sz="2400" dirty="0">
                <a:cs typeface="Times New Roman" panose="02020603050405020304" pitchFamily="18" charset="0"/>
              </a:rPr>
              <a:t>1 burgu </a:t>
            </a:r>
            <a:r>
              <a:rPr lang="tr-TR" altLang="tr-TR" dirty="0">
                <a:cs typeface="Times New Roman" panose="02020603050405020304" pitchFamily="18" charset="0"/>
              </a:rPr>
              <a:t>(2.5x25 </a:t>
            </a:r>
            <a:r>
              <a:rPr lang="tr-TR" altLang="tr-TR" dirty="0" err="1">
                <a:cs typeface="Times New Roman" panose="02020603050405020304" pitchFamily="18" charset="0"/>
              </a:rPr>
              <a:t>cm’lik</a:t>
            </a:r>
            <a:r>
              <a:rPr lang="tr-TR" altLang="tr-TR" dirty="0" smtClean="0">
                <a:cs typeface="Times New Roman" panose="02020603050405020304" pitchFamily="18" charset="0"/>
              </a:rPr>
              <a:t>)</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 </a:t>
            </a:r>
            <a:r>
              <a:rPr lang="tr-TR" altLang="tr-TR" sz="2400" dirty="0">
                <a:cs typeface="Times New Roman" panose="02020603050405020304" pitchFamily="18" charset="0"/>
              </a:rPr>
              <a:t>1 portatif kazmalı çapa </a:t>
            </a:r>
            <a:r>
              <a:rPr lang="tr-TR" altLang="tr-TR" dirty="0">
                <a:cs typeface="Times New Roman" panose="02020603050405020304" pitchFamily="18" charset="0"/>
              </a:rPr>
              <a:t>(saplı</a:t>
            </a:r>
            <a:r>
              <a:rPr lang="tr-TR" altLang="tr-TR" dirty="0" smtClean="0">
                <a:cs typeface="Times New Roman" panose="02020603050405020304" pitchFamily="18" charset="0"/>
              </a:rPr>
              <a:t>)</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 </a:t>
            </a:r>
            <a:r>
              <a:rPr lang="tr-TR" altLang="tr-TR" sz="2400" dirty="0">
                <a:cs typeface="Times New Roman" panose="02020603050405020304" pitchFamily="18" charset="0"/>
              </a:rPr>
              <a:t>1 çelik halat </a:t>
            </a:r>
            <a:r>
              <a:rPr lang="tr-TR" altLang="tr-TR" sz="1400" dirty="0">
                <a:cs typeface="Times New Roman" panose="02020603050405020304" pitchFamily="18" charset="0"/>
              </a:rPr>
              <a:t>( 5 </a:t>
            </a:r>
            <a:r>
              <a:rPr lang="tr-TR" altLang="tr-TR" sz="1400" dirty="0" err="1">
                <a:cs typeface="Times New Roman" panose="02020603050405020304" pitchFamily="18" charset="0"/>
              </a:rPr>
              <a:t>m’lik</a:t>
            </a:r>
            <a:r>
              <a:rPr lang="tr-TR" altLang="tr-TR" sz="1400" dirty="0">
                <a:cs typeface="Times New Roman" panose="02020603050405020304" pitchFamily="18" charset="0"/>
              </a:rPr>
              <a:t> 250 kg yük taşıma kapasiteli ve bir ucu halkalı</a:t>
            </a:r>
            <a:r>
              <a:rPr lang="tr-TR" altLang="tr-TR" sz="1400" dirty="0" smtClean="0">
                <a:cs typeface="Times New Roman" panose="02020603050405020304" pitchFamily="18" charset="0"/>
              </a:rPr>
              <a:t>)</a:t>
            </a:r>
          </a:p>
          <a:p>
            <a:pPr marL="914400" lvl="1" indent="-457200">
              <a:buClr>
                <a:srgbClr val="002060"/>
              </a:buClr>
              <a:buFont typeface="Wingdings" panose="05000000000000000000" pitchFamily="2" charset="2"/>
              <a:buChar char="Ø"/>
              <a:defRPr/>
            </a:pPr>
            <a:r>
              <a:rPr lang="tr-TR" altLang="tr-TR" sz="2400" dirty="0" smtClean="0">
                <a:cs typeface="Times New Roman" panose="02020603050405020304" pitchFamily="18" charset="0"/>
              </a:rPr>
              <a:t> </a:t>
            </a:r>
            <a:r>
              <a:rPr lang="tr-TR" altLang="tr-TR" sz="2400" dirty="0">
                <a:cs typeface="Times New Roman" panose="02020603050405020304" pitchFamily="18" charset="0"/>
              </a:rPr>
              <a:t>1 enkaz </a:t>
            </a:r>
            <a:r>
              <a:rPr lang="tr-TR" altLang="tr-TR" sz="2400" dirty="0" smtClean="0">
                <a:cs typeface="Times New Roman" panose="02020603050405020304" pitchFamily="18" charset="0"/>
              </a:rPr>
              <a:t>demiri </a:t>
            </a:r>
            <a:r>
              <a:rPr lang="tr-TR" altLang="tr-TR" sz="1400" dirty="0" smtClean="0">
                <a:cs typeface="Times New Roman" panose="02020603050405020304" pitchFamily="18" charset="0"/>
              </a:rPr>
              <a:t>(25 </a:t>
            </a:r>
            <a:r>
              <a:rPr lang="tr-TR" altLang="tr-TR" sz="1400" dirty="0" err="1">
                <a:cs typeface="Times New Roman" panose="02020603050405020304" pitchFamily="18" charset="0"/>
              </a:rPr>
              <a:t>cm’lik</a:t>
            </a:r>
            <a:r>
              <a:rPr lang="tr-TR" altLang="tr-TR" sz="1400" dirty="0">
                <a:cs typeface="Times New Roman" panose="02020603050405020304" pitchFamily="18" charset="0"/>
              </a:rPr>
              <a:t>; bir ucu keski diğer ucu çivi sökmek için çatal) </a:t>
            </a:r>
          </a:p>
        </p:txBody>
      </p:sp>
      <p:sp>
        <p:nvSpPr>
          <p:cNvPr id="6" name="Metin kutusu 5"/>
          <p:cNvSpPr txBox="1"/>
          <p:nvPr/>
        </p:nvSpPr>
        <p:spPr>
          <a:xfrm>
            <a:off x="1047030" y="1428925"/>
            <a:ext cx="7488773" cy="830997"/>
          </a:xfrm>
          <a:prstGeom prst="rect">
            <a:avLst/>
          </a:prstGeom>
          <a:noFill/>
        </p:spPr>
        <p:txBody>
          <a:bodyPr wrap="square" rtlCol="0">
            <a:spAutoFit/>
          </a:bodyPr>
          <a:lstStyle/>
          <a:p>
            <a:r>
              <a:rPr lang="tr-TR" altLang="tr-TR" sz="2400" b="1" dirty="0">
                <a:solidFill>
                  <a:srgbClr val="002060"/>
                </a:solidFill>
              </a:rPr>
              <a:t>KURTARMA SERVİSİ ARAÇ, MALZEME VE </a:t>
            </a:r>
            <a:r>
              <a:rPr lang="it-IT" altLang="tr-TR" sz="2400" b="1" dirty="0">
                <a:solidFill>
                  <a:srgbClr val="002060"/>
                </a:solidFill>
              </a:rPr>
              <a:t>TE</a:t>
            </a:r>
            <a:r>
              <a:rPr lang="tr-TR" altLang="tr-TR" sz="2400" b="1" dirty="0">
                <a:solidFill>
                  <a:srgbClr val="002060"/>
                </a:solidFill>
              </a:rPr>
              <a:t>ÇHİZATI:</a:t>
            </a:r>
          </a:p>
          <a:p>
            <a:endParaRPr lang="tr-TR" sz="2400" dirty="0"/>
          </a:p>
        </p:txBody>
      </p:sp>
    </p:spTree>
    <p:extLst>
      <p:ext uri="{BB962C8B-B14F-4D97-AF65-F5344CB8AC3E}">
        <p14:creationId xmlns:p14="http://schemas.microsoft.com/office/powerpoint/2010/main" val="1928036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3964" y="267630"/>
            <a:ext cx="1563409"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33</a:t>
            </a:fld>
            <a:endParaRPr lang="tr-TR" sz="2400" b="1" dirty="0">
              <a:solidFill>
                <a:schemeClr val="tx1"/>
              </a:solidFill>
              <a:latin typeface="Arial Black" panose="020B0A04020102020204" pitchFamily="34" charset="0"/>
            </a:endParaRPr>
          </a:p>
        </p:txBody>
      </p:sp>
      <p:sp>
        <p:nvSpPr>
          <p:cNvPr id="5" name="Metin kutusu 4"/>
          <p:cNvSpPr txBox="1"/>
          <p:nvPr/>
        </p:nvSpPr>
        <p:spPr>
          <a:xfrm>
            <a:off x="1320800" y="1844425"/>
            <a:ext cx="8303491" cy="4031873"/>
          </a:xfrm>
          <a:prstGeom prst="rect">
            <a:avLst/>
          </a:prstGeom>
          <a:noFill/>
        </p:spPr>
        <p:txBody>
          <a:bodyPr wrap="square" rtlCol="0">
            <a:spAutoFit/>
          </a:bodyPr>
          <a:lstStyle/>
          <a:p>
            <a:pPr>
              <a:defRPr/>
            </a:pPr>
            <a:r>
              <a:rPr lang="tr-TR" altLang="tr-TR" sz="2400" b="1" dirty="0" smtClean="0">
                <a:solidFill>
                  <a:srgbClr val="002060"/>
                </a:solidFill>
              </a:rPr>
              <a:t>KURTARMA SERVİSİ</a:t>
            </a:r>
            <a:r>
              <a:rPr lang="it-IT" altLang="tr-TR" sz="2400" b="1" dirty="0" smtClean="0">
                <a:solidFill>
                  <a:srgbClr val="002060"/>
                </a:solidFill>
              </a:rPr>
              <a:t> </a:t>
            </a:r>
            <a:r>
              <a:rPr lang="tr-TR" altLang="tr-TR" sz="2400" b="1" dirty="0">
                <a:solidFill>
                  <a:srgbClr val="002060"/>
                </a:solidFill>
              </a:rPr>
              <a:t>ARAÇ, MALZEME VE </a:t>
            </a:r>
            <a:r>
              <a:rPr lang="it-IT" altLang="tr-TR" sz="2400" b="1" dirty="0">
                <a:solidFill>
                  <a:srgbClr val="002060"/>
                </a:solidFill>
              </a:rPr>
              <a:t>TE</a:t>
            </a:r>
            <a:r>
              <a:rPr lang="tr-TR" altLang="tr-TR" sz="2400" b="1" dirty="0">
                <a:solidFill>
                  <a:srgbClr val="002060"/>
                </a:solidFill>
              </a:rPr>
              <a:t>ÇHİZATI</a:t>
            </a:r>
          </a:p>
          <a:p>
            <a:pPr>
              <a:defRPr/>
            </a:pPr>
            <a:endParaRPr lang="tr-TR" altLang="tr-TR" sz="1000" b="1" dirty="0" smtClean="0">
              <a:solidFill>
                <a:srgbClr val="002060"/>
              </a:solidFill>
            </a:endParaRPr>
          </a:p>
          <a:p>
            <a:pPr>
              <a:defRPr/>
            </a:pPr>
            <a:r>
              <a:rPr lang="tr-TR" altLang="tr-TR" sz="2400" b="1" dirty="0" smtClean="0">
                <a:solidFill>
                  <a:srgbClr val="002060"/>
                </a:solidFill>
                <a:cs typeface="Times New Roman" panose="02020603050405020304" pitchFamily="18" charset="0"/>
              </a:rPr>
              <a:t>b)   </a:t>
            </a:r>
            <a:r>
              <a:rPr lang="en-US" altLang="tr-TR" sz="2400" b="1" dirty="0" err="1" smtClean="0">
                <a:solidFill>
                  <a:srgbClr val="002060"/>
                </a:solidFill>
                <a:cs typeface="Times New Roman" panose="02020603050405020304" pitchFamily="18" charset="0"/>
              </a:rPr>
              <a:t>Hizmet</a:t>
            </a:r>
            <a:r>
              <a:rPr lang="en-US" altLang="tr-TR" sz="2400" b="1" dirty="0" smtClean="0">
                <a:solidFill>
                  <a:srgbClr val="002060"/>
                </a:solidFill>
                <a:cs typeface="Times New Roman" panose="02020603050405020304" pitchFamily="18" charset="0"/>
              </a:rPr>
              <a:t> </a:t>
            </a:r>
            <a:r>
              <a:rPr lang="tr-TR" altLang="tr-TR" sz="2400" b="1" dirty="0" smtClean="0">
                <a:solidFill>
                  <a:srgbClr val="002060"/>
                </a:solidFill>
                <a:cs typeface="Times New Roman" panose="02020603050405020304" pitchFamily="18" charset="0"/>
              </a:rPr>
              <a:t>M</a:t>
            </a:r>
            <a:r>
              <a:rPr lang="en-US" altLang="tr-TR" sz="2400" b="1" dirty="0" err="1" smtClean="0">
                <a:solidFill>
                  <a:srgbClr val="002060"/>
                </a:solidFill>
                <a:cs typeface="Times New Roman" panose="02020603050405020304" pitchFamily="18" charset="0"/>
              </a:rPr>
              <a:t>alzeme</a:t>
            </a:r>
            <a:r>
              <a:rPr lang="en-US" altLang="tr-TR" sz="2400" b="1" dirty="0" smtClean="0">
                <a:solidFill>
                  <a:srgbClr val="002060"/>
                </a:solidFill>
                <a:cs typeface="Times New Roman" panose="02020603050405020304" pitchFamily="18" charset="0"/>
              </a:rPr>
              <a:t> </a:t>
            </a:r>
            <a:r>
              <a:rPr lang="en-US" altLang="tr-TR" sz="2400" b="1" dirty="0" err="1" smtClean="0">
                <a:solidFill>
                  <a:srgbClr val="002060"/>
                </a:solidFill>
                <a:cs typeface="Times New Roman" panose="02020603050405020304" pitchFamily="18" charset="0"/>
              </a:rPr>
              <a:t>Ve</a:t>
            </a:r>
            <a:r>
              <a:rPr lang="en-US" altLang="tr-TR" sz="2400" b="1" dirty="0" smtClean="0">
                <a:solidFill>
                  <a:srgbClr val="002060"/>
                </a:solidFill>
                <a:cs typeface="Times New Roman" panose="02020603050405020304" pitchFamily="18" charset="0"/>
              </a:rPr>
              <a:t> </a:t>
            </a:r>
            <a:r>
              <a:rPr lang="tr-TR" altLang="tr-TR" sz="2400" b="1" dirty="0" smtClean="0">
                <a:solidFill>
                  <a:srgbClr val="002060"/>
                </a:solidFill>
                <a:cs typeface="Times New Roman" panose="02020603050405020304" pitchFamily="18" charset="0"/>
              </a:rPr>
              <a:t>T</a:t>
            </a:r>
            <a:r>
              <a:rPr lang="en-US" altLang="tr-TR" sz="2400" b="1" dirty="0" err="1" smtClean="0">
                <a:solidFill>
                  <a:srgbClr val="002060"/>
                </a:solidFill>
                <a:cs typeface="Times New Roman" panose="02020603050405020304" pitchFamily="18" charset="0"/>
              </a:rPr>
              <a:t>eçhizatı</a:t>
            </a:r>
            <a:r>
              <a:rPr lang="en-US" altLang="tr-TR" sz="2400" b="1" dirty="0" smtClean="0">
                <a:solidFill>
                  <a:srgbClr val="002060"/>
                </a:solidFill>
                <a:cs typeface="Times New Roman" panose="02020603050405020304" pitchFamily="18" charset="0"/>
              </a:rPr>
              <a:t>:</a:t>
            </a:r>
            <a:endParaRPr lang="tr-TR" altLang="tr-TR" sz="2400" b="1" dirty="0" smtClean="0">
              <a:solidFill>
                <a:srgbClr val="002060"/>
              </a:solidFill>
            </a:endParaRPr>
          </a:p>
          <a:p>
            <a:pPr>
              <a:defRPr/>
            </a:pPr>
            <a:endParaRPr lang="tr-TR" altLang="tr-TR" sz="1000" dirty="0">
              <a:solidFill>
                <a:schemeClr val="tx1">
                  <a:lumMod val="75000"/>
                  <a:lumOff val="25000"/>
                </a:schemeClr>
              </a:solidFill>
            </a:endParaRPr>
          </a:p>
          <a:p>
            <a:pPr>
              <a:defRPr/>
            </a:pPr>
            <a:r>
              <a:rPr lang="tr-TR" altLang="tr-TR" sz="2400" dirty="0">
                <a:solidFill>
                  <a:schemeClr val="tx1">
                    <a:lumMod val="75000"/>
                    <a:lumOff val="25000"/>
                  </a:schemeClr>
                </a:solidFill>
                <a:cs typeface="Times New Roman" panose="02020603050405020304" pitchFamily="18" charset="0"/>
              </a:rPr>
              <a:t>	</a:t>
            </a:r>
            <a:r>
              <a:rPr lang="tr-TR" altLang="tr-TR" sz="2400" b="1" i="1" u="sng" dirty="0" smtClean="0">
                <a:solidFill>
                  <a:srgbClr val="002060"/>
                </a:solidFill>
                <a:cs typeface="Times New Roman" panose="02020603050405020304" pitchFamily="18" charset="0"/>
              </a:rPr>
              <a:t>Bir </a:t>
            </a:r>
            <a:r>
              <a:rPr lang="tr-TR" altLang="tr-TR" sz="2400" b="1" i="1" u="sng" dirty="0">
                <a:solidFill>
                  <a:srgbClr val="002060"/>
                </a:solidFill>
                <a:cs typeface="Times New Roman" panose="02020603050405020304" pitchFamily="18" charset="0"/>
              </a:rPr>
              <a:t>Ekip için</a:t>
            </a:r>
            <a:r>
              <a:rPr lang="tr-TR" altLang="tr-TR" sz="2400" b="1" i="1" dirty="0" smtClean="0">
                <a:solidFill>
                  <a:srgbClr val="002060"/>
                </a:solidFill>
                <a:cs typeface="Times New Roman" panose="02020603050405020304" pitchFamily="18" charset="0"/>
              </a:rPr>
              <a:t>;</a:t>
            </a:r>
          </a:p>
          <a:p>
            <a:pPr>
              <a:defRPr/>
            </a:pPr>
            <a:endParaRPr lang="tr-TR" altLang="tr-TR" sz="1000" i="1" dirty="0" smtClean="0">
              <a:solidFill>
                <a:schemeClr val="tx1">
                  <a:lumMod val="75000"/>
                  <a:lumOff val="25000"/>
                </a:schemeClr>
              </a:solidFill>
              <a:cs typeface="Times New Roman" panose="02020603050405020304" pitchFamily="18" charset="0"/>
            </a:endParaRPr>
          </a:p>
          <a:p>
            <a:pPr marL="800100" lvl="1"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a:t>
            </a:r>
            <a:r>
              <a:rPr lang="en-US" altLang="tr-TR" sz="2400" dirty="0" err="1" smtClean="0">
                <a:cs typeface="Times New Roman" panose="02020603050405020304" pitchFamily="18" charset="0"/>
              </a:rPr>
              <a:t>Geçme</a:t>
            </a:r>
            <a:r>
              <a:rPr lang="en-US" altLang="tr-TR" sz="2400" dirty="0" smtClean="0">
                <a:cs typeface="Times New Roman" panose="02020603050405020304" pitchFamily="18" charset="0"/>
              </a:rPr>
              <a:t> </a:t>
            </a:r>
            <a:r>
              <a:rPr lang="en-US" altLang="tr-TR" sz="2400" dirty="0" err="1">
                <a:cs typeface="Times New Roman" panose="02020603050405020304" pitchFamily="18" charset="0"/>
              </a:rPr>
              <a:t>merdiven</a:t>
            </a:r>
            <a:r>
              <a:rPr lang="en-US" altLang="tr-TR" sz="2400" dirty="0">
                <a:cs typeface="Times New Roman" panose="02020603050405020304" pitchFamily="18" charset="0"/>
              </a:rPr>
              <a:t> (</a:t>
            </a:r>
            <a:r>
              <a:rPr lang="en-US" altLang="tr-TR" sz="2400" dirty="0" err="1">
                <a:cs typeface="Times New Roman" panose="02020603050405020304" pitchFamily="18" charset="0"/>
              </a:rPr>
              <a:t>İki</a:t>
            </a:r>
            <a:r>
              <a:rPr lang="en-US" altLang="tr-TR" sz="2400" dirty="0">
                <a:cs typeface="Times New Roman" panose="02020603050405020304" pitchFamily="18" charset="0"/>
              </a:rPr>
              <a:t> </a:t>
            </a:r>
            <a:r>
              <a:rPr lang="en-US" altLang="tr-TR" sz="2400" dirty="0" err="1">
                <a:cs typeface="Times New Roman" panose="02020603050405020304" pitchFamily="18" charset="0"/>
              </a:rPr>
              <a:t>parçalı</a:t>
            </a:r>
            <a:r>
              <a:rPr lang="en-US" altLang="tr-TR" sz="2400" dirty="0">
                <a:cs typeface="Times New Roman" panose="02020603050405020304" pitchFamily="18" charset="0"/>
              </a:rPr>
              <a:t>)</a:t>
            </a:r>
            <a:endParaRPr lang="tr-TR" altLang="tr-TR" sz="2400" dirty="0">
              <a:cs typeface="Times New Roman" panose="02020603050405020304" pitchFamily="18" charset="0"/>
            </a:endParaRPr>
          </a:p>
          <a:p>
            <a:pPr marL="800100" lvl="1" indent="-3429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Varyoz</a:t>
            </a:r>
            <a:r>
              <a:rPr lang="en-US" altLang="tr-TR" sz="2400" dirty="0" smtClean="0">
                <a:cs typeface="Times New Roman" panose="02020603050405020304" pitchFamily="18" charset="0"/>
              </a:rPr>
              <a:t> </a:t>
            </a:r>
            <a:r>
              <a:rPr lang="en-US" altLang="tr-TR" sz="2400" dirty="0">
                <a:cs typeface="Times New Roman" panose="02020603050405020304" pitchFamily="18" charset="0"/>
              </a:rPr>
              <a:t>(3 Kg. </a:t>
            </a:r>
            <a:r>
              <a:rPr lang="en-US" altLang="tr-TR" sz="2400" dirty="0" err="1">
                <a:cs typeface="Times New Roman" panose="02020603050405020304" pitchFamily="18" charset="0"/>
              </a:rPr>
              <a:t>lık</a:t>
            </a:r>
            <a:r>
              <a:rPr lang="en-US" altLang="tr-TR" sz="2400" dirty="0">
                <a:cs typeface="Times New Roman" panose="02020603050405020304" pitchFamily="18" charset="0"/>
              </a:rPr>
              <a:t>)</a:t>
            </a:r>
            <a:endParaRPr lang="tr-TR" altLang="tr-TR" sz="2400" dirty="0">
              <a:cs typeface="Times New Roman" panose="02020603050405020304" pitchFamily="18" charset="0"/>
            </a:endParaRPr>
          </a:p>
          <a:p>
            <a:pPr marL="800100" lvl="1" indent="-342900">
              <a:buClr>
                <a:srgbClr val="002060"/>
              </a:buClr>
              <a:buFont typeface="Wingdings" panose="05000000000000000000" pitchFamily="2" charset="2"/>
              <a:buChar char="Ø"/>
              <a:defRPr/>
            </a:pPr>
            <a:r>
              <a:rPr lang="en-US" altLang="tr-TR" sz="2400" dirty="0" smtClean="0">
                <a:cs typeface="Times New Roman" panose="02020603050405020304" pitchFamily="18" charset="0"/>
              </a:rPr>
              <a:t>2</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Kürek</a:t>
            </a:r>
            <a:r>
              <a:rPr lang="en-US" altLang="tr-TR" sz="2400" dirty="0" smtClean="0">
                <a:cs typeface="Times New Roman" panose="02020603050405020304" pitchFamily="18" charset="0"/>
              </a:rPr>
              <a:t> </a:t>
            </a:r>
            <a:r>
              <a:rPr lang="en-US" altLang="tr-TR" sz="2400" dirty="0">
                <a:cs typeface="Times New Roman" panose="02020603050405020304" pitchFamily="18" charset="0"/>
              </a:rPr>
              <a:t>(</a:t>
            </a:r>
            <a:r>
              <a:rPr lang="en-US" altLang="tr-TR" sz="2400" dirty="0" err="1">
                <a:cs typeface="Times New Roman" panose="02020603050405020304" pitchFamily="18" charset="0"/>
              </a:rPr>
              <a:t>Saplı</a:t>
            </a:r>
            <a:r>
              <a:rPr lang="en-US" altLang="tr-TR" sz="2400" dirty="0">
                <a:cs typeface="Times New Roman" panose="02020603050405020304" pitchFamily="18" charset="0"/>
              </a:rPr>
              <a:t>)</a:t>
            </a:r>
            <a:endParaRPr lang="tr-TR" altLang="tr-TR" sz="2400" dirty="0">
              <a:cs typeface="Times New Roman" panose="02020603050405020304" pitchFamily="18" charset="0"/>
            </a:endParaRPr>
          </a:p>
          <a:p>
            <a:pPr marL="800100" lvl="1" indent="-342900">
              <a:buClr>
                <a:srgbClr val="002060"/>
              </a:buClr>
              <a:buFont typeface="Wingdings" panose="05000000000000000000" pitchFamily="2" charset="2"/>
              <a:buChar char="Ø"/>
              <a:defRPr/>
            </a:pPr>
            <a:r>
              <a:rPr lang="en-US" altLang="tr-TR" sz="2400" dirty="0" smtClean="0">
                <a:cs typeface="Times New Roman" panose="02020603050405020304" pitchFamily="18" charset="0"/>
              </a:rPr>
              <a:t>2</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Küskü</a:t>
            </a:r>
            <a:r>
              <a:rPr lang="en-US" altLang="tr-TR" sz="2400" dirty="0" smtClean="0">
                <a:cs typeface="Times New Roman" panose="02020603050405020304" pitchFamily="18" charset="0"/>
              </a:rPr>
              <a:t> </a:t>
            </a:r>
            <a:r>
              <a:rPr lang="en-US" altLang="tr-TR" sz="2400" dirty="0" err="1">
                <a:cs typeface="Times New Roman" panose="02020603050405020304" pitchFamily="18" charset="0"/>
              </a:rPr>
              <a:t>demiri</a:t>
            </a:r>
            <a:r>
              <a:rPr lang="en-US" altLang="tr-TR" sz="2400" dirty="0">
                <a:cs typeface="Times New Roman" panose="02020603050405020304" pitchFamily="18" charset="0"/>
              </a:rPr>
              <a:t> (1 </a:t>
            </a:r>
            <a:r>
              <a:rPr lang="en-US" altLang="tr-TR" sz="2400" dirty="0" err="1">
                <a:cs typeface="Times New Roman" panose="02020603050405020304" pitchFamily="18" charset="0"/>
              </a:rPr>
              <a:t>metrelik</a:t>
            </a:r>
            <a:r>
              <a:rPr lang="en-US" altLang="tr-TR" sz="2400" dirty="0">
                <a:cs typeface="Times New Roman" panose="02020603050405020304" pitchFamily="18" charset="0"/>
              </a:rPr>
              <a:t>)</a:t>
            </a:r>
            <a:endParaRPr lang="tr-TR" altLang="tr-TR" sz="2400" dirty="0">
              <a:cs typeface="Times New Roman" panose="02020603050405020304" pitchFamily="18" charset="0"/>
            </a:endParaRPr>
          </a:p>
          <a:p>
            <a:pPr marL="800100" lvl="1" indent="-342900">
              <a:buClr>
                <a:srgbClr val="002060"/>
              </a:buClr>
              <a:buFont typeface="Wingdings" panose="05000000000000000000" pitchFamily="2" charset="2"/>
              <a:buChar char="Ø"/>
              <a:defRPr/>
            </a:pPr>
            <a:r>
              <a:rPr lang="en-US" altLang="tr-TR" sz="2400" dirty="0" smtClean="0">
                <a:cs typeface="Times New Roman" panose="02020603050405020304" pitchFamily="18" charset="0"/>
              </a:rPr>
              <a:t>1</a:t>
            </a:r>
            <a:r>
              <a:rPr lang="tr-TR" altLang="tr-TR" sz="2400" dirty="0" smtClean="0">
                <a:cs typeface="Times New Roman" panose="02020603050405020304" pitchFamily="18" charset="0"/>
              </a:rPr>
              <a:t> Adet </a:t>
            </a:r>
            <a:r>
              <a:rPr lang="en-US" altLang="tr-TR" sz="2400" dirty="0" err="1" smtClean="0">
                <a:cs typeface="Times New Roman" panose="02020603050405020304" pitchFamily="18" charset="0"/>
              </a:rPr>
              <a:t>Dozimetre</a:t>
            </a:r>
            <a:endParaRPr lang="tr-TR" altLang="tr-TR" sz="2400" dirty="0">
              <a:cs typeface="Times New Roman" panose="02020603050405020304" pitchFamily="18" charset="0"/>
            </a:endParaRPr>
          </a:p>
          <a:p>
            <a:pPr algn="just"/>
            <a:endParaRPr lang="tr-TR" altLang="tr-TR" sz="2400" dirty="0">
              <a:solidFill>
                <a:schemeClr val="bg2">
                  <a:lumMod val="10000"/>
                </a:schemeClr>
              </a:solidFill>
              <a:cs typeface="Times New Roman" panose="02020603050405020304" pitchFamily="18"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24966" cy="1062936"/>
          </a:xfrm>
          <a:prstGeom prst="rect">
            <a:avLst/>
          </a:prstGeom>
        </p:spPr>
      </p:pic>
      <p:pic>
        <p:nvPicPr>
          <p:cNvPr id="9" name="Picture 2"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3286" y="2579137"/>
            <a:ext cx="3933193" cy="3008863"/>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1320800" y="452582"/>
            <a:ext cx="9057702" cy="1015663"/>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FAALİYETLERİ</a:t>
            </a:r>
            <a:endParaRPr lang="tr-TR" sz="3000" dirty="0"/>
          </a:p>
        </p:txBody>
      </p:sp>
    </p:spTree>
    <p:extLst>
      <p:ext uri="{BB962C8B-B14F-4D97-AF65-F5344CB8AC3E}">
        <p14:creationId xmlns:p14="http://schemas.microsoft.com/office/powerpoint/2010/main" val="1998633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0146" y="267630"/>
            <a:ext cx="1517228" cy="105316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34</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403927" y="489527"/>
            <a:ext cx="8589818" cy="1077218"/>
          </a:xfrm>
          <a:prstGeom prst="rect">
            <a:avLst/>
          </a:prstGeom>
          <a:noFill/>
        </p:spPr>
        <p:txBody>
          <a:bodyPr wrap="square" rtlCol="0">
            <a:spAutoFit/>
          </a:bodyPr>
          <a:lstStyle/>
          <a:p>
            <a:pPr algn="ctr"/>
            <a:r>
              <a:rPr lang="tr-TR" altLang="tr-TR" sz="3200" b="1" dirty="0">
                <a:solidFill>
                  <a:srgbClr val="FF0000"/>
                </a:solidFill>
              </a:rPr>
              <a:t>DAİRE VE MÜESSESELERE AİT SİVİL SAVUNMA SERVİSLERİ, KURULUŞ, GÖREV VE FAALİYETLERİ</a:t>
            </a:r>
            <a:endParaRPr lang="tr-TR" sz="3200" dirty="0"/>
          </a:p>
        </p:txBody>
      </p:sp>
      <p:sp>
        <p:nvSpPr>
          <p:cNvPr id="5" name="Metin kutusu 4"/>
          <p:cNvSpPr txBox="1"/>
          <p:nvPr/>
        </p:nvSpPr>
        <p:spPr>
          <a:xfrm>
            <a:off x="820396" y="1844424"/>
            <a:ext cx="8111168" cy="4385816"/>
          </a:xfrm>
          <a:prstGeom prst="rect">
            <a:avLst/>
          </a:prstGeom>
          <a:noFill/>
        </p:spPr>
        <p:txBody>
          <a:bodyPr wrap="square" rtlCol="0">
            <a:spAutoFit/>
          </a:bodyPr>
          <a:lstStyle/>
          <a:p>
            <a:pPr>
              <a:defRPr/>
            </a:pPr>
            <a:r>
              <a:rPr lang="tr-TR" altLang="tr-TR" sz="2400" b="1" dirty="0" smtClean="0">
                <a:solidFill>
                  <a:srgbClr val="002060"/>
                </a:solidFill>
              </a:rPr>
              <a:t>KURTARMA SERVİSİ</a:t>
            </a:r>
            <a:r>
              <a:rPr lang="it-IT" altLang="tr-TR" sz="2400" b="1" dirty="0" smtClean="0">
                <a:solidFill>
                  <a:srgbClr val="002060"/>
                </a:solidFill>
              </a:rPr>
              <a:t> </a:t>
            </a:r>
            <a:r>
              <a:rPr lang="tr-TR" altLang="tr-TR" sz="2400" b="1" dirty="0">
                <a:solidFill>
                  <a:srgbClr val="002060"/>
                </a:solidFill>
              </a:rPr>
              <a:t>ARAÇ, MALZEME VE </a:t>
            </a:r>
            <a:r>
              <a:rPr lang="it-IT" altLang="tr-TR" sz="2400" b="1" dirty="0">
                <a:solidFill>
                  <a:srgbClr val="002060"/>
                </a:solidFill>
              </a:rPr>
              <a:t>TE</a:t>
            </a:r>
            <a:r>
              <a:rPr lang="tr-TR" altLang="tr-TR" sz="2400" b="1" dirty="0" smtClean="0">
                <a:solidFill>
                  <a:srgbClr val="002060"/>
                </a:solidFill>
              </a:rPr>
              <a:t>ÇHİZATI:</a:t>
            </a:r>
            <a:endParaRPr lang="tr-TR" altLang="tr-TR" sz="2400" b="1" dirty="0">
              <a:solidFill>
                <a:srgbClr val="002060"/>
              </a:solidFill>
            </a:endParaRPr>
          </a:p>
          <a:p>
            <a:pPr>
              <a:defRPr/>
            </a:pPr>
            <a:endParaRPr lang="tr-TR" altLang="tr-TR" sz="900" b="1" dirty="0" smtClean="0">
              <a:solidFill>
                <a:schemeClr val="bg2">
                  <a:lumMod val="10000"/>
                </a:schemeClr>
              </a:solidFill>
            </a:endParaRPr>
          </a:p>
          <a:p>
            <a:pPr>
              <a:defRPr/>
            </a:pPr>
            <a:r>
              <a:rPr lang="tr-TR" altLang="tr-TR" sz="2400" b="1" dirty="0" smtClean="0">
                <a:solidFill>
                  <a:srgbClr val="002060"/>
                </a:solidFill>
                <a:cs typeface="Times New Roman" panose="02020603050405020304" pitchFamily="18" charset="0"/>
              </a:rPr>
              <a:t>b)   </a:t>
            </a:r>
            <a:r>
              <a:rPr lang="en-US" altLang="tr-TR" sz="2400" dirty="0" err="1" smtClean="0">
                <a:cs typeface="Times New Roman" panose="02020603050405020304" pitchFamily="18" charset="0"/>
              </a:rPr>
              <a:t>Hizmet</a:t>
            </a:r>
            <a:r>
              <a:rPr lang="en-US" altLang="tr-TR" sz="2400" dirty="0" smtClean="0">
                <a:cs typeface="Times New Roman" panose="02020603050405020304" pitchFamily="18" charset="0"/>
              </a:rPr>
              <a:t> </a:t>
            </a:r>
            <a:r>
              <a:rPr lang="tr-TR" altLang="tr-TR" sz="2400" dirty="0" smtClean="0">
                <a:cs typeface="Times New Roman" panose="02020603050405020304" pitchFamily="18" charset="0"/>
              </a:rPr>
              <a:t>M</a:t>
            </a:r>
            <a:r>
              <a:rPr lang="en-US" altLang="tr-TR" sz="2400" dirty="0" err="1" smtClean="0">
                <a:cs typeface="Times New Roman" panose="02020603050405020304" pitchFamily="18" charset="0"/>
              </a:rPr>
              <a:t>alzeme</a:t>
            </a:r>
            <a:r>
              <a:rPr lang="en-US" altLang="tr-TR" sz="2400" dirty="0" smtClean="0">
                <a:cs typeface="Times New Roman" panose="02020603050405020304" pitchFamily="18" charset="0"/>
              </a:rPr>
              <a:t> </a:t>
            </a:r>
            <a:r>
              <a:rPr lang="en-US" altLang="tr-TR" sz="2400" dirty="0" err="1" smtClean="0">
                <a:cs typeface="Times New Roman" panose="02020603050405020304" pitchFamily="18" charset="0"/>
              </a:rPr>
              <a:t>Ve</a:t>
            </a:r>
            <a:r>
              <a:rPr lang="en-US" altLang="tr-TR" sz="2400" dirty="0" smtClean="0">
                <a:cs typeface="Times New Roman" panose="02020603050405020304" pitchFamily="18" charset="0"/>
              </a:rPr>
              <a:t> </a:t>
            </a:r>
            <a:r>
              <a:rPr lang="tr-TR" altLang="tr-TR" sz="2400" dirty="0" smtClean="0">
                <a:cs typeface="Times New Roman" panose="02020603050405020304" pitchFamily="18" charset="0"/>
              </a:rPr>
              <a:t>T</a:t>
            </a:r>
            <a:r>
              <a:rPr lang="en-US" altLang="tr-TR" sz="2400" dirty="0" err="1" smtClean="0">
                <a:cs typeface="Times New Roman" panose="02020603050405020304" pitchFamily="18" charset="0"/>
              </a:rPr>
              <a:t>eçhizatı</a:t>
            </a:r>
            <a:r>
              <a:rPr lang="en-US" altLang="tr-TR" sz="2400" dirty="0" smtClean="0">
                <a:cs typeface="Times New Roman" panose="02020603050405020304" pitchFamily="18" charset="0"/>
              </a:rPr>
              <a:t>:</a:t>
            </a:r>
            <a:endParaRPr lang="tr-TR" altLang="tr-TR" sz="2400" dirty="0" smtClean="0"/>
          </a:p>
          <a:p>
            <a:pPr>
              <a:defRPr/>
            </a:pPr>
            <a:endParaRPr lang="tr-TR" altLang="tr-TR" sz="1000" dirty="0">
              <a:solidFill>
                <a:schemeClr val="tx1">
                  <a:lumMod val="75000"/>
                  <a:lumOff val="25000"/>
                </a:schemeClr>
              </a:solidFill>
            </a:endParaRPr>
          </a:p>
          <a:p>
            <a:pPr>
              <a:defRPr/>
            </a:pPr>
            <a:r>
              <a:rPr lang="tr-TR" altLang="tr-TR" sz="2400" dirty="0">
                <a:solidFill>
                  <a:schemeClr val="tx1">
                    <a:lumMod val="75000"/>
                    <a:lumOff val="25000"/>
                  </a:schemeClr>
                </a:solidFill>
                <a:cs typeface="Times New Roman" panose="02020603050405020304" pitchFamily="18" charset="0"/>
              </a:rPr>
              <a:t> </a:t>
            </a:r>
            <a:r>
              <a:rPr lang="tr-TR" altLang="tr-TR" sz="2400" dirty="0" smtClean="0">
                <a:solidFill>
                  <a:schemeClr val="tx1">
                    <a:lumMod val="75000"/>
                    <a:lumOff val="25000"/>
                  </a:schemeClr>
                </a:solidFill>
                <a:cs typeface="Times New Roman" panose="02020603050405020304" pitchFamily="18" charset="0"/>
              </a:rPr>
              <a:t>    </a:t>
            </a:r>
            <a:r>
              <a:rPr lang="tr-TR" altLang="tr-TR" sz="2400" b="1" i="1" u="sng" dirty="0" smtClean="0">
                <a:solidFill>
                  <a:srgbClr val="002060"/>
                </a:solidFill>
                <a:cs typeface="Times New Roman" panose="02020603050405020304" pitchFamily="18" charset="0"/>
              </a:rPr>
              <a:t>Bir Takım </a:t>
            </a:r>
            <a:r>
              <a:rPr lang="tr-TR" altLang="tr-TR" sz="2400" b="1" i="1" u="sng" dirty="0">
                <a:solidFill>
                  <a:srgbClr val="002060"/>
                </a:solidFill>
                <a:cs typeface="Times New Roman" panose="02020603050405020304" pitchFamily="18" charset="0"/>
              </a:rPr>
              <a:t>için</a:t>
            </a:r>
            <a:r>
              <a:rPr lang="tr-TR" altLang="tr-TR" sz="2400" b="1" i="1" dirty="0" smtClean="0">
                <a:solidFill>
                  <a:srgbClr val="002060"/>
                </a:solidFill>
                <a:cs typeface="Times New Roman" panose="02020603050405020304" pitchFamily="18" charset="0"/>
              </a:rPr>
              <a:t>;</a:t>
            </a:r>
          </a:p>
          <a:p>
            <a:pPr>
              <a:defRPr/>
            </a:pPr>
            <a:endParaRPr lang="tr-TR" altLang="tr-TR" sz="1000" i="1" dirty="0" smtClean="0">
              <a:solidFill>
                <a:schemeClr val="tx1">
                  <a:lumMod val="75000"/>
                  <a:lumOff val="25000"/>
                </a:schemeClr>
              </a:solidFill>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8 Adet Sırt </a:t>
            </a:r>
            <a:r>
              <a:rPr lang="tr-TR" altLang="tr-TR" sz="2400" dirty="0">
                <a:cs typeface="Times New Roman" panose="02020603050405020304" pitchFamily="18" charset="0"/>
              </a:rPr>
              <a:t>levhası</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8 Adet Arka </a:t>
            </a:r>
            <a:r>
              <a:rPr lang="tr-TR" altLang="tr-TR" sz="2400" dirty="0">
                <a:cs typeface="Times New Roman" panose="02020603050405020304" pitchFamily="18" charset="0"/>
              </a:rPr>
              <a:t>çantası</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2 Adet Hidrolik </a:t>
            </a:r>
            <a:r>
              <a:rPr lang="tr-TR" altLang="tr-TR" sz="2400" dirty="0">
                <a:cs typeface="Times New Roman" panose="02020603050405020304" pitchFamily="18" charset="0"/>
              </a:rPr>
              <a:t>kriko (Komple ve sandıklı)</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Çekme </a:t>
            </a:r>
            <a:r>
              <a:rPr lang="tr-TR" altLang="tr-TR" sz="2400" dirty="0">
                <a:cs typeface="Times New Roman" panose="02020603050405020304" pitchFamily="18" charset="0"/>
              </a:rPr>
              <a:t>ve kaldırma makinası</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2 Adet Çift </a:t>
            </a:r>
            <a:r>
              <a:rPr lang="tr-TR" altLang="tr-TR" sz="2400" dirty="0">
                <a:cs typeface="Times New Roman" panose="02020603050405020304" pitchFamily="18" charset="0"/>
              </a:rPr>
              <a:t>enkaz eldiveni</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2 Adet Çengelli </a:t>
            </a:r>
            <a:r>
              <a:rPr lang="tr-TR" altLang="tr-TR" sz="2400" dirty="0">
                <a:cs typeface="Times New Roman" panose="02020603050405020304" pitchFamily="18" charset="0"/>
              </a:rPr>
              <a:t>makara (</a:t>
            </a:r>
            <a:r>
              <a:rPr lang="tr-TR" altLang="tr-TR" sz="2400" dirty="0" err="1">
                <a:cs typeface="Times New Roman" panose="02020603050405020304" pitchFamily="18" charset="0"/>
              </a:rPr>
              <a:t>Palangalı</a:t>
            </a:r>
            <a:r>
              <a:rPr lang="tr-TR" altLang="tr-TR" sz="2400" dirty="0">
                <a:cs typeface="Times New Roman" panose="02020603050405020304" pitchFamily="18" charset="0"/>
              </a:rPr>
              <a:t>) </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2 Adet Halat </a:t>
            </a:r>
            <a:r>
              <a:rPr lang="tr-TR" altLang="tr-TR" sz="2400" dirty="0">
                <a:cs typeface="Times New Roman" panose="02020603050405020304" pitchFamily="18" charset="0"/>
              </a:rPr>
              <a:t>(30 ar metrelik</a:t>
            </a:r>
            <a:r>
              <a:rPr lang="tr-TR" altLang="tr-TR" sz="2400" dirty="0" smtClean="0">
                <a:cs typeface="Times New Roman" panose="02020603050405020304" pitchFamily="18" charset="0"/>
              </a:rPr>
              <a:t>)</a:t>
            </a:r>
            <a:endParaRPr lang="tr-TR" altLang="tr-TR" sz="2400" dirty="0">
              <a:cs typeface="Times New Roman" panose="02020603050405020304" pitchFamily="18" charset="0"/>
            </a:endParaRPr>
          </a:p>
        </p:txBody>
      </p:sp>
      <p:sp>
        <p:nvSpPr>
          <p:cNvPr id="6" name="Metin kutusu 5"/>
          <p:cNvSpPr txBox="1"/>
          <p:nvPr/>
        </p:nvSpPr>
        <p:spPr>
          <a:xfrm>
            <a:off x="6369922" y="3072348"/>
            <a:ext cx="5452230" cy="3785652"/>
          </a:xfrm>
          <a:prstGeom prst="rect">
            <a:avLst/>
          </a:prstGeom>
          <a:noFill/>
        </p:spPr>
        <p:txBody>
          <a:bodyPr wrap="square" rtlCol="0">
            <a:spAutoFit/>
          </a:bodyPr>
          <a:lstStyle/>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12 </a:t>
            </a:r>
            <a:r>
              <a:rPr lang="tr-TR" altLang="tr-TR" sz="2400" dirty="0">
                <a:cs typeface="Times New Roman" panose="02020603050405020304" pitchFamily="18" charset="0"/>
              </a:rPr>
              <a:t>Adet Çelik halat (5 er metrelik, bir ucu halkalı)</a:t>
            </a: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2 </a:t>
            </a:r>
            <a:r>
              <a:rPr lang="tr-TR" altLang="tr-TR" sz="2400" dirty="0">
                <a:cs typeface="Times New Roman" panose="02020603050405020304" pitchFamily="18" charset="0"/>
              </a:rPr>
              <a:t>Adet Keski (30 santimlik)</a:t>
            </a: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2 </a:t>
            </a:r>
            <a:r>
              <a:rPr lang="tr-TR" altLang="tr-TR" sz="2400" dirty="0">
                <a:cs typeface="Times New Roman" panose="02020603050405020304" pitchFamily="18" charset="0"/>
              </a:rPr>
              <a:t>Adet Mafsallı pense</a:t>
            </a: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2 </a:t>
            </a:r>
            <a:r>
              <a:rPr lang="tr-TR" altLang="tr-TR" sz="2400" dirty="0">
                <a:cs typeface="Times New Roman" panose="02020603050405020304" pitchFamily="18" charset="0"/>
              </a:rPr>
              <a:t>Adet Tornavida ( 30 santimlik)</a:t>
            </a: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2 </a:t>
            </a:r>
            <a:r>
              <a:rPr lang="tr-TR" altLang="tr-TR" sz="2400" dirty="0">
                <a:cs typeface="Times New Roman" panose="02020603050405020304" pitchFamily="18" charset="0"/>
              </a:rPr>
              <a:t>Adet İngiliz anahtarı</a:t>
            </a: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2 </a:t>
            </a:r>
            <a:r>
              <a:rPr lang="tr-TR" altLang="tr-TR" sz="2400" dirty="0">
                <a:cs typeface="Times New Roman" panose="02020603050405020304" pitchFamily="18" charset="0"/>
              </a:rPr>
              <a:t>Adet Çivi torbası (4 kilo muhtelif çivi ile birlikte)</a:t>
            </a: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2 </a:t>
            </a:r>
            <a:r>
              <a:rPr lang="tr-TR" altLang="tr-TR" sz="2400" dirty="0">
                <a:cs typeface="Times New Roman" panose="02020603050405020304" pitchFamily="18" charset="0"/>
              </a:rPr>
              <a:t>Adet Lastik eldiven</a:t>
            </a:r>
          </a:p>
          <a:p>
            <a:pPr algn="just"/>
            <a:endParaRPr lang="tr-TR" sz="2400" dirty="0">
              <a:solidFill>
                <a:schemeClr val="tx1">
                  <a:lumMod val="75000"/>
                  <a:lumOff val="25000"/>
                </a:schemeClr>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155829" cy="1081409"/>
          </a:xfrm>
          <a:prstGeom prst="rect">
            <a:avLst/>
          </a:prstGeom>
        </p:spPr>
      </p:pic>
    </p:spTree>
    <p:extLst>
      <p:ext uri="{BB962C8B-B14F-4D97-AF65-F5344CB8AC3E}">
        <p14:creationId xmlns:p14="http://schemas.microsoft.com/office/powerpoint/2010/main" val="281866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35</a:t>
            </a:fld>
            <a:endParaRPr lang="tr-TR" sz="2400" b="1" dirty="0">
              <a:solidFill>
                <a:schemeClr val="tx1"/>
              </a:solidFill>
              <a:latin typeface="Arial Black" panose="020B0A04020102020204" pitchFamily="34" charset="0"/>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sp>
        <p:nvSpPr>
          <p:cNvPr id="5" name="Metin kutusu 4"/>
          <p:cNvSpPr txBox="1"/>
          <p:nvPr/>
        </p:nvSpPr>
        <p:spPr>
          <a:xfrm>
            <a:off x="830455" y="2004291"/>
            <a:ext cx="7024865" cy="4308872"/>
          </a:xfrm>
          <a:prstGeom prst="rect">
            <a:avLst/>
          </a:prstGeom>
          <a:noFill/>
        </p:spPr>
        <p:txBody>
          <a:bodyPr wrap="square" rtlCol="0">
            <a:spAutoFit/>
          </a:bodyPr>
          <a:lstStyle/>
          <a:p>
            <a:pPr lvl="1" fontAlgn="base">
              <a:spcAft>
                <a:spcPct val="0"/>
              </a:spcAft>
              <a:buClr>
                <a:srgbClr val="C00000"/>
              </a:buClr>
            </a:pPr>
            <a:r>
              <a:rPr lang="tr-TR" altLang="tr-TR" sz="2400" b="1" dirty="0">
                <a:solidFill>
                  <a:srgbClr val="002060"/>
                </a:solidFill>
              </a:rPr>
              <a:t>DİĞER ARAMA KURTARMA EKİP MALZEMELERİ</a:t>
            </a:r>
          </a:p>
          <a:p>
            <a:pPr lvl="1" fontAlgn="base">
              <a:spcAft>
                <a:spcPct val="0"/>
              </a:spcAft>
              <a:buClr>
                <a:srgbClr val="C00000"/>
              </a:buClr>
            </a:pPr>
            <a:endParaRPr lang="tr-TR" altLang="tr-TR" sz="1000" dirty="0" smtClean="0"/>
          </a:p>
          <a:p>
            <a:pPr marL="800100" lvl="1" indent="-342900" fontAlgn="base">
              <a:spcAft>
                <a:spcPct val="0"/>
              </a:spcAft>
              <a:buClr>
                <a:srgbClr val="C00000"/>
              </a:buClr>
              <a:buFont typeface="Wingdings" panose="05000000000000000000" pitchFamily="2" charset="2"/>
              <a:buChar char="Ø"/>
            </a:pPr>
            <a:r>
              <a:rPr lang="tr-TR" altLang="tr-TR" sz="2400" dirty="0" smtClean="0"/>
              <a:t>Ağaç </a:t>
            </a:r>
            <a:r>
              <a:rPr lang="tr-TR" altLang="tr-TR" sz="2400" dirty="0"/>
              <a:t>Kesme </a:t>
            </a:r>
            <a:r>
              <a:rPr lang="tr-TR" altLang="tr-TR" sz="2400" dirty="0" smtClean="0"/>
              <a:t>Motoru</a:t>
            </a:r>
          </a:p>
          <a:p>
            <a:pPr marL="800100" lvl="1" indent="-342900" fontAlgn="base">
              <a:spcAft>
                <a:spcPct val="0"/>
              </a:spcAft>
              <a:buClr>
                <a:srgbClr val="C00000"/>
              </a:buClr>
              <a:buFont typeface="Wingdings" panose="05000000000000000000" pitchFamily="2" charset="2"/>
              <a:buChar char="Ø"/>
            </a:pPr>
            <a:r>
              <a:rPr lang="tr-TR" altLang="tr-TR" sz="2400" dirty="0"/>
              <a:t>Beton - Demir Kesme </a:t>
            </a:r>
            <a:r>
              <a:rPr lang="tr-TR" altLang="tr-TR" sz="2400" dirty="0" smtClean="0"/>
              <a:t>Makinesi</a:t>
            </a:r>
          </a:p>
          <a:p>
            <a:pPr marL="800100" lvl="1" indent="-342900" fontAlgn="base">
              <a:spcAft>
                <a:spcPct val="0"/>
              </a:spcAft>
              <a:buClr>
                <a:srgbClr val="C00000"/>
              </a:buClr>
              <a:buFont typeface="Wingdings" panose="05000000000000000000" pitchFamily="2" charset="2"/>
              <a:buChar char="Ø"/>
            </a:pPr>
            <a:r>
              <a:rPr lang="tr-TR" altLang="tr-TR" sz="2400" dirty="0"/>
              <a:t>Aydınlatma </a:t>
            </a:r>
            <a:r>
              <a:rPr lang="tr-TR" altLang="tr-TR" sz="2400" dirty="0" smtClean="0"/>
              <a:t>Projektörleri</a:t>
            </a:r>
          </a:p>
          <a:p>
            <a:pPr marL="800100" lvl="1" indent="-342900" fontAlgn="base">
              <a:spcAft>
                <a:spcPct val="0"/>
              </a:spcAft>
              <a:buClr>
                <a:srgbClr val="C00000"/>
              </a:buClr>
              <a:buFont typeface="Wingdings" panose="05000000000000000000" pitchFamily="2" charset="2"/>
              <a:buChar char="Ø"/>
            </a:pPr>
            <a:r>
              <a:rPr lang="tr-TR" altLang="tr-TR" sz="2400" dirty="0"/>
              <a:t>Emniyet </a:t>
            </a:r>
            <a:r>
              <a:rPr lang="tr-TR" altLang="tr-TR" sz="2400" dirty="0" smtClean="0"/>
              <a:t>Kemeri</a:t>
            </a:r>
          </a:p>
          <a:p>
            <a:pPr marL="800100" lvl="1" indent="-342900" fontAlgn="base">
              <a:spcAft>
                <a:spcPct val="0"/>
              </a:spcAft>
              <a:buClr>
                <a:srgbClr val="C00000"/>
              </a:buClr>
              <a:buFont typeface="Wingdings" panose="05000000000000000000" pitchFamily="2" charset="2"/>
              <a:buChar char="Ø"/>
            </a:pPr>
            <a:r>
              <a:rPr lang="tr-TR" altLang="tr-TR" sz="2400" dirty="0"/>
              <a:t>Emniyet </a:t>
            </a:r>
            <a:r>
              <a:rPr lang="tr-TR" altLang="tr-TR" sz="2400" dirty="0" smtClean="0"/>
              <a:t>Şeridi</a:t>
            </a:r>
          </a:p>
          <a:p>
            <a:pPr marL="800100" lvl="1" indent="-342900" fontAlgn="base">
              <a:spcAft>
                <a:spcPct val="0"/>
              </a:spcAft>
              <a:buClr>
                <a:srgbClr val="C00000"/>
              </a:buClr>
              <a:buFont typeface="Wingdings" panose="05000000000000000000" pitchFamily="2" charset="2"/>
              <a:buChar char="Ø"/>
            </a:pPr>
            <a:r>
              <a:rPr lang="tr-TR" altLang="tr-TR" sz="2400" dirty="0" smtClean="0"/>
              <a:t>İnşaatçı </a:t>
            </a:r>
            <a:r>
              <a:rPr lang="tr-TR" altLang="tr-TR" sz="2400" dirty="0"/>
              <a:t>Demir Kesme </a:t>
            </a:r>
            <a:r>
              <a:rPr lang="tr-TR" altLang="tr-TR" sz="2400" dirty="0" smtClean="0"/>
              <a:t>Makası</a:t>
            </a:r>
          </a:p>
          <a:p>
            <a:pPr marL="800100" lvl="1" indent="-342900" fontAlgn="base">
              <a:spcAft>
                <a:spcPct val="0"/>
              </a:spcAft>
              <a:buClr>
                <a:srgbClr val="C00000"/>
              </a:buClr>
              <a:buFont typeface="Wingdings" panose="05000000000000000000" pitchFamily="2" charset="2"/>
              <a:buChar char="Ø"/>
            </a:pPr>
            <a:r>
              <a:rPr lang="tr-TR" altLang="tr-TR" sz="2400" dirty="0" smtClean="0"/>
              <a:t>Hasta </a:t>
            </a:r>
            <a:r>
              <a:rPr lang="tr-TR" altLang="tr-TR" sz="2400" dirty="0"/>
              <a:t>Taşıma </a:t>
            </a:r>
            <a:r>
              <a:rPr lang="tr-TR" altLang="tr-TR" sz="2400" dirty="0" smtClean="0"/>
              <a:t>sedyesi</a:t>
            </a:r>
          </a:p>
          <a:p>
            <a:pPr marL="800100" lvl="1" indent="-342900" fontAlgn="base">
              <a:spcAft>
                <a:spcPct val="0"/>
              </a:spcAft>
              <a:buClr>
                <a:srgbClr val="C00000"/>
              </a:buClr>
              <a:buFont typeface="Wingdings" panose="05000000000000000000" pitchFamily="2" charset="2"/>
              <a:buChar char="Ø"/>
            </a:pPr>
            <a:r>
              <a:rPr lang="tr-TR" altLang="tr-TR" sz="2400" dirty="0"/>
              <a:t>Kırıcı - Delici </a:t>
            </a:r>
            <a:r>
              <a:rPr lang="tr-TR" altLang="tr-TR" sz="2400" dirty="0" smtClean="0"/>
              <a:t>Matkap</a:t>
            </a:r>
          </a:p>
          <a:p>
            <a:pPr marL="800100" lvl="1" indent="-342900" fontAlgn="base">
              <a:spcAft>
                <a:spcPct val="0"/>
              </a:spcAft>
              <a:buClr>
                <a:srgbClr val="C00000"/>
              </a:buClr>
              <a:buFont typeface="Wingdings" panose="05000000000000000000" pitchFamily="2" charset="2"/>
              <a:buChar char="Ø"/>
            </a:pPr>
            <a:r>
              <a:rPr lang="tr-TR" altLang="tr-TR" sz="2400" dirty="0" smtClean="0"/>
              <a:t>Testere</a:t>
            </a:r>
          </a:p>
          <a:p>
            <a:pPr marL="800100" lvl="1" indent="-342900" fontAlgn="base">
              <a:spcAft>
                <a:spcPct val="0"/>
              </a:spcAft>
              <a:buClr>
                <a:srgbClr val="C00000"/>
              </a:buClr>
              <a:buFont typeface="Wingdings" panose="05000000000000000000" pitchFamily="2" charset="2"/>
              <a:buChar char="Ø"/>
            </a:pPr>
            <a:r>
              <a:rPr lang="tr-TR" altLang="tr-TR" sz="2400" dirty="0"/>
              <a:t>Toz </a:t>
            </a:r>
            <a:r>
              <a:rPr lang="tr-TR" altLang="tr-TR" sz="2400" dirty="0" smtClean="0"/>
              <a:t>Maskesi</a:t>
            </a:r>
            <a:endParaRPr lang="tr-TR" altLang="tr-TR" sz="2400" dirty="0"/>
          </a:p>
        </p:txBody>
      </p:sp>
      <p:sp>
        <p:nvSpPr>
          <p:cNvPr id="9" name="Metin kutusu 8"/>
          <p:cNvSpPr txBox="1"/>
          <p:nvPr/>
        </p:nvSpPr>
        <p:spPr>
          <a:xfrm>
            <a:off x="1727199" y="424873"/>
            <a:ext cx="8266545" cy="1077218"/>
          </a:xfrm>
          <a:prstGeom prst="rect">
            <a:avLst/>
          </a:prstGeom>
          <a:noFill/>
        </p:spPr>
        <p:txBody>
          <a:bodyPr wrap="square" rtlCol="0">
            <a:spAutoFit/>
          </a:bodyPr>
          <a:lstStyle/>
          <a:p>
            <a:pPr algn="ctr"/>
            <a:r>
              <a:rPr lang="tr-TR" altLang="tr-TR" sz="3200" b="1" dirty="0">
                <a:solidFill>
                  <a:srgbClr val="FF0000"/>
                </a:solidFill>
              </a:rPr>
              <a:t>DAİRE VE MÜESSESELERE AİT SİVİL SAVUNMA SERVİSLERİ, KURULUŞ, GÖREV VE FAALİYETLERİ</a:t>
            </a:r>
            <a:endParaRPr lang="tr-TR" sz="3200" dirty="0"/>
          </a:p>
        </p:txBody>
      </p:sp>
      <p:pic>
        <p:nvPicPr>
          <p:cNvPr id="3074" name="Picture 2" descr="ARAMA KURTARMA MALZEMELERÄ°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1223" y="1895712"/>
            <a:ext cx="2432966" cy="150274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RAMA KURTARMA MALZEMELERÄ°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ARAMA KURTARMA MALZEMELERÄ°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2" name="Picture 10" descr="AGAÃ KESME MOTORU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0329" y="3169147"/>
            <a:ext cx="2432965" cy="17437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KIRICI DELÄ°CÄ° ile ilgili gÃ¶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1223" y="4884117"/>
            <a:ext cx="2442071"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815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3469" y="267630"/>
            <a:ext cx="157390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36</a:t>
            </a:fld>
            <a:endParaRPr lang="tr-TR" sz="2400" b="1" dirty="0">
              <a:solidFill>
                <a:schemeClr val="tx1"/>
              </a:solidFill>
              <a:latin typeface="Arial Black" panose="020B0A04020102020204" pitchFamily="34" charset="0"/>
            </a:endParaRPr>
          </a:p>
        </p:txBody>
      </p:sp>
      <p:sp>
        <p:nvSpPr>
          <p:cNvPr id="6" name="Metin kutusu 5"/>
          <p:cNvSpPr txBox="1"/>
          <p:nvPr/>
        </p:nvSpPr>
        <p:spPr>
          <a:xfrm>
            <a:off x="1209963" y="2650836"/>
            <a:ext cx="9133505" cy="1477328"/>
          </a:xfrm>
          <a:prstGeom prst="rect">
            <a:avLst/>
          </a:prstGeom>
          <a:noFill/>
        </p:spPr>
        <p:txBody>
          <a:bodyPr wrap="square" rtlCol="0">
            <a:spAutoFit/>
          </a:bodyPr>
          <a:lstStyle/>
          <a:p>
            <a:pPr algn="just">
              <a:buClr>
                <a:srgbClr val="002060"/>
              </a:buClr>
              <a:defRPr/>
            </a:pPr>
            <a:r>
              <a:rPr lang="tr-TR" altLang="tr-TR" sz="2400" b="1" dirty="0">
                <a:solidFill>
                  <a:srgbClr val="002060"/>
                </a:solidFill>
              </a:rPr>
              <a:t>İLKYARDIM SERVİSİN GÖREVLERİ</a:t>
            </a:r>
          </a:p>
          <a:p>
            <a:pPr algn="just">
              <a:buClr>
                <a:srgbClr val="002060"/>
              </a:buClr>
              <a:defRPr/>
            </a:pPr>
            <a:endParaRPr lang="tr-TR" altLang="tr-TR" sz="10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Yaralananlara </a:t>
            </a:r>
            <a:r>
              <a:rPr lang="tr-TR" altLang="tr-TR" sz="2400" dirty="0">
                <a:cs typeface="Times New Roman" panose="02020603050405020304" pitchFamily="18" charset="0"/>
              </a:rPr>
              <a:t>ilkyardım yapmak,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Ölülerin </a:t>
            </a:r>
            <a:r>
              <a:rPr lang="tr-TR" altLang="tr-TR" sz="2400" dirty="0" smtClean="0">
                <a:cs typeface="Times New Roman" panose="02020603050405020304" pitchFamily="18" charset="0"/>
              </a:rPr>
              <a:t>işlemlerin yürütülmesinde yardımcı olmak.</a:t>
            </a:r>
            <a:endParaRPr lang="tr-TR" altLang="tr-TR" sz="2400" dirty="0">
              <a:cs typeface="Times New Roman" panose="02020603050405020304" pitchFamily="18" charset="0"/>
            </a:endParaRPr>
          </a:p>
        </p:txBody>
      </p:sp>
      <p:pic>
        <p:nvPicPr>
          <p:cNvPr id="5" name="Resim 4"/>
          <p:cNvPicPr>
            <a:picLocks noChangeAspect="1"/>
          </p:cNvPicPr>
          <p:nvPr/>
        </p:nvPicPr>
        <p:blipFill>
          <a:blip r:embed="rId3" cstate="print"/>
          <a:stretch>
            <a:fillRect/>
          </a:stretch>
        </p:blipFill>
        <p:spPr>
          <a:xfrm>
            <a:off x="8763000" y="2019315"/>
            <a:ext cx="2860582" cy="2824828"/>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2" y="128555"/>
            <a:ext cx="1180384" cy="1173772"/>
          </a:xfrm>
          <a:prstGeom prst="rect">
            <a:avLst/>
          </a:prstGeom>
        </p:spPr>
      </p:pic>
      <p:sp>
        <p:nvSpPr>
          <p:cNvPr id="7" name="Dikdörtgen 6"/>
          <p:cNvSpPr/>
          <p:nvPr/>
        </p:nvSpPr>
        <p:spPr>
          <a:xfrm>
            <a:off x="1560945" y="507999"/>
            <a:ext cx="8667731" cy="1077218"/>
          </a:xfrm>
          <a:prstGeom prst="rect">
            <a:avLst/>
          </a:prstGeom>
        </p:spPr>
        <p:txBody>
          <a:bodyPr wrap="square">
            <a:spAutoFit/>
          </a:bodyPr>
          <a:lstStyle/>
          <a:p>
            <a:pPr algn="ctr"/>
            <a:r>
              <a:rPr lang="tr-TR" altLang="tr-TR" sz="3200" b="1" dirty="0">
                <a:solidFill>
                  <a:srgbClr val="FF0000"/>
                </a:solidFill>
              </a:rPr>
              <a:t>DAİRE VE MÜESSESELERE AİT SİVİL SAVUNMA SERVİSLERİ, KURULUŞ, GÖREV VE FAALİYETLERİ</a:t>
            </a:r>
            <a:endParaRPr lang="tr-TR" sz="3200" dirty="0"/>
          </a:p>
        </p:txBody>
      </p:sp>
    </p:spTree>
    <p:extLst>
      <p:ext uri="{BB962C8B-B14F-4D97-AF65-F5344CB8AC3E}">
        <p14:creationId xmlns:p14="http://schemas.microsoft.com/office/powerpoint/2010/main" val="155276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3469" y="267630"/>
            <a:ext cx="157390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37</a:t>
            </a:fld>
            <a:endParaRPr lang="tr-TR" sz="2400" b="1" dirty="0">
              <a:solidFill>
                <a:schemeClr val="tx1"/>
              </a:solidFill>
              <a:latin typeface="Arial Black" panose="020B0A04020102020204" pitchFamily="34" charset="0"/>
            </a:endParaRPr>
          </a:p>
        </p:txBody>
      </p:sp>
      <p:sp>
        <p:nvSpPr>
          <p:cNvPr id="6" name="Metin kutusu 5"/>
          <p:cNvSpPr txBox="1"/>
          <p:nvPr/>
        </p:nvSpPr>
        <p:spPr>
          <a:xfrm>
            <a:off x="1560945" y="1762204"/>
            <a:ext cx="6918821" cy="5047536"/>
          </a:xfrm>
          <a:prstGeom prst="rect">
            <a:avLst/>
          </a:prstGeom>
          <a:noFill/>
        </p:spPr>
        <p:txBody>
          <a:bodyPr wrap="square" rtlCol="0">
            <a:spAutoFit/>
          </a:bodyPr>
          <a:lstStyle/>
          <a:p>
            <a:pPr algn="just">
              <a:buClr>
                <a:srgbClr val="002060"/>
              </a:buClr>
              <a:defRPr/>
            </a:pPr>
            <a:r>
              <a:rPr lang="tr-TR" altLang="tr-TR" sz="2400" b="1" dirty="0" smtClean="0">
                <a:solidFill>
                  <a:srgbClr val="002060"/>
                </a:solidFill>
              </a:rPr>
              <a:t>İLKYARDIM </a:t>
            </a:r>
            <a:r>
              <a:rPr lang="tr-TR" altLang="tr-TR" sz="2400" b="1" dirty="0">
                <a:solidFill>
                  <a:srgbClr val="002060"/>
                </a:solidFill>
              </a:rPr>
              <a:t>SERVİSİ</a:t>
            </a:r>
            <a:r>
              <a:rPr lang="it-IT" altLang="tr-TR" sz="2400" b="1" dirty="0">
                <a:solidFill>
                  <a:srgbClr val="002060"/>
                </a:solidFill>
              </a:rPr>
              <a:t> </a:t>
            </a:r>
            <a:r>
              <a:rPr lang="tr-TR" altLang="tr-TR" sz="2400" b="1" dirty="0">
                <a:solidFill>
                  <a:srgbClr val="002060"/>
                </a:solidFill>
              </a:rPr>
              <a:t>ARAÇ, MALZEME VE </a:t>
            </a:r>
            <a:r>
              <a:rPr lang="it-IT" altLang="tr-TR" sz="2400" b="1" dirty="0">
                <a:solidFill>
                  <a:srgbClr val="002060"/>
                </a:solidFill>
              </a:rPr>
              <a:t>TE</a:t>
            </a:r>
            <a:r>
              <a:rPr lang="tr-TR" altLang="tr-TR" sz="2400" b="1" dirty="0">
                <a:solidFill>
                  <a:srgbClr val="002060"/>
                </a:solidFill>
              </a:rPr>
              <a:t>ÇHİZATI</a:t>
            </a:r>
            <a:r>
              <a:rPr lang="tr-TR" altLang="tr-TR" sz="2400" b="1" dirty="0" smtClean="0">
                <a:solidFill>
                  <a:srgbClr val="002060"/>
                </a:solidFill>
              </a:rPr>
              <a:t>:</a:t>
            </a:r>
          </a:p>
          <a:p>
            <a:pPr algn="just">
              <a:buClr>
                <a:srgbClr val="002060"/>
              </a:buClr>
              <a:defRPr/>
            </a:pPr>
            <a:endParaRPr lang="tr-TR" altLang="tr-TR" sz="1000" b="1" dirty="0">
              <a:solidFill>
                <a:srgbClr val="002060"/>
              </a:solidFill>
            </a:endParaRPr>
          </a:p>
          <a:p>
            <a:pPr algn="just">
              <a:buClr>
                <a:srgbClr val="002060"/>
              </a:buClr>
              <a:defRPr/>
            </a:pPr>
            <a:r>
              <a:rPr lang="tr-TR" altLang="tr-TR" sz="2400" b="1" dirty="0" smtClean="0">
                <a:solidFill>
                  <a:srgbClr val="002060"/>
                </a:solidFill>
              </a:rPr>
              <a:t>a) Özel Şahsi Teçhizat:</a:t>
            </a:r>
          </a:p>
          <a:p>
            <a:pPr algn="just">
              <a:buClr>
                <a:srgbClr val="002060"/>
              </a:buClr>
              <a:defRPr/>
            </a:pPr>
            <a:endParaRPr lang="tr-TR" altLang="tr-TR" sz="9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200" dirty="0" smtClean="0">
                <a:cs typeface="Times New Roman" panose="02020603050405020304" pitchFamily="18" charset="0"/>
              </a:rPr>
              <a:t>1 Adet İş Elbisesi</a:t>
            </a:r>
            <a:endParaRPr lang="tr-TR" altLang="tr-TR" sz="22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200" dirty="0" smtClean="0">
                <a:cs typeface="Times New Roman" panose="02020603050405020304" pitchFamily="18" charset="0"/>
              </a:rPr>
              <a:t>1 Adet İlkyardım Çantası (komple)</a:t>
            </a:r>
          </a:p>
          <a:p>
            <a:pPr algn="just">
              <a:buClr>
                <a:srgbClr val="002060"/>
              </a:buClr>
              <a:defRPr/>
            </a:pPr>
            <a:endParaRPr lang="tr-TR" altLang="tr-TR" sz="900" dirty="0" smtClean="0">
              <a:cs typeface="Times New Roman" panose="02020603050405020304" pitchFamily="18" charset="0"/>
            </a:endParaRPr>
          </a:p>
          <a:p>
            <a:pPr algn="just">
              <a:buClr>
                <a:srgbClr val="002060"/>
              </a:buClr>
              <a:defRPr/>
            </a:pPr>
            <a:r>
              <a:rPr lang="tr-TR" altLang="tr-TR" sz="2400" b="1" dirty="0" smtClean="0">
                <a:solidFill>
                  <a:srgbClr val="002060"/>
                </a:solidFill>
                <a:cs typeface="Times New Roman" panose="02020603050405020304" pitchFamily="18" charset="0"/>
              </a:rPr>
              <a:t>b) Hizmet Malzeme Ve Teçhizatı:</a:t>
            </a:r>
          </a:p>
          <a:p>
            <a:pPr algn="just">
              <a:buClr>
                <a:srgbClr val="002060"/>
              </a:buClr>
              <a:defRPr/>
            </a:pPr>
            <a:r>
              <a:rPr lang="tr-TR" altLang="tr-TR" sz="2200" b="1" dirty="0" smtClean="0">
                <a:solidFill>
                  <a:srgbClr val="002060"/>
                </a:solidFill>
                <a:cs typeface="Times New Roman" panose="02020603050405020304" pitchFamily="18" charset="0"/>
              </a:rPr>
              <a:t>     Bir Ekip İçin:</a:t>
            </a:r>
          </a:p>
          <a:p>
            <a:pPr marL="342900" indent="-342900" algn="just">
              <a:buClr>
                <a:srgbClr val="002060"/>
              </a:buClr>
              <a:buFont typeface="Wingdings" panose="05000000000000000000" pitchFamily="2" charset="2"/>
              <a:buChar char="Ø"/>
              <a:defRPr/>
            </a:pPr>
            <a:r>
              <a:rPr lang="tr-TR" altLang="tr-TR" sz="2200" dirty="0" smtClean="0">
                <a:cs typeface="Times New Roman" panose="02020603050405020304" pitchFamily="18" charset="0"/>
              </a:rPr>
              <a:t>4 Adet Sedye</a:t>
            </a:r>
          </a:p>
          <a:p>
            <a:pPr marL="342900" indent="-342900" algn="just">
              <a:buClr>
                <a:srgbClr val="002060"/>
              </a:buClr>
              <a:buFont typeface="Wingdings" panose="05000000000000000000" pitchFamily="2" charset="2"/>
              <a:buChar char="Ø"/>
              <a:defRPr/>
            </a:pPr>
            <a:r>
              <a:rPr lang="tr-TR" altLang="tr-TR" sz="2200" dirty="0" smtClean="0">
                <a:cs typeface="Times New Roman" panose="02020603050405020304" pitchFamily="18" charset="0"/>
              </a:rPr>
              <a:t>8 Adet Battaniye</a:t>
            </a:r>
          </a:p>
          <a:p>
            <a:pPr marL="342900" indent="-342900" algn="just">
              <a:buClr>
                <a:srgbClr val="002060"/>
              </a:buClr>
              <a:buFont typeface="Wingdings" panose="05000000000000000000" pitchFamily="2" charset="2"/>
              <a:buChar char="Ø"/>
              <a:defRPr/>
            </a:pPr>
            <a:r>
              <a:rPr lang="tr-TR" altLang="tr-TR" sz="2200" dirty="0" smtClean="0">
                <a:cs typeface="Times New Roman" panose="02020603050405020304" pitchFamily="18" charset="0"/>
              </a:rPr>
              <a:t>2 Adet Halat (12 m’ </a:t>
            </a:r>
            <a:r>
              <a:rPr lang="tr-TR" altLang="tr-TR" sz="2200" dirty="0" err="1" smtClean="0">
                <a:cs typeface="Times New Roman" panose="02020603050405020304" pitchFamily="18" charset="0"/>
              </a:rPr>
              <a:t>lik</a:t>
            </a:r>
            <a:r>
              <a:rPr lang="tr-TR" altLang="tr-TR" sz="2200" dirty="0" smtClean="0">
                <a:cs typeface="Times New Roman" panose="02020603050405020304" pitchFamily="18" charset="0"/>
              </a:rPr>
              <a:t>)</a:t>
            </a:r>
          </a:p>
          <a:p>
            <a:pPr marL="342900" indent="-342900" algn="just">
              <a:buClr>
                <a:srgbClr val="002060"/>
              </a:buClr>
              <a:buFont typeface="Wingdings" panose="05000000000000000000" pitchFamily="2" charset="2"/>
              <a:buChar char="Ø"/>
              <a:defRPr/>
            </a:pPr>
            <a:r>
              <a:rPr lang="tr-TR" altLang="tr-TR" sz="2200" dirty="0" smtClean="0">
                <a:cs typeface="Times New Roman" panose="02020603050405020304" pitchFamily="18" charset="0"/>
              </a:rPr>
              <a:t>2 Adet İlkyardım Çantası </a:t>
            </a:r>
          </a:p>
          <a:p>
            <a:pPr marL="342900" indent="-342900" algn="just">
              <a:buClr>
                <a:srgbClr val="002060"/>
              </a:buClr>
              <a:buFont typeface="Wingdings" panose="05000000000000000000" pitchFamily="2" charset="2"/>
              <a:buChar char="Ø"/>
              <a:defRPr/>
            </a:pPr>
            <a:r>
              <a:rPr lang="tr-TR" altLang="tr-TR" sz="2200" dirty="0" smtClean="0">
                <a:cs typeface="Times New Roman" panose="02020603050405020304" pitchFamily="18" charset="0"/>
              </a:rPr>
              <a:t>1 Adet </a:t>
            </a:r>
            <a:r>
              <a:rPr lang="tr-TR" altLang="tr-TR" sz="2200" dirty="0" err="1" smtClean="0">
                <a:cs typeface="Times New Roman" panose="02020603050405020304" pitchFamily="18" charset="0"/>
              </a:rPr>
              <a:t>Dozimetre</a:t>
            </a:r>
            <a:endParaRPr lang="tr-TR" altLang="tr-TR" sz="2200" dirty="0" smtClean="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200" dirty="0" smtClean="0">
                <a:cs typeface="Times New Roman" panose="02020603050405020304" pitchFamily="18" charset="0"/>
              </a:rPr>
              <a:t>1 Adet Ambulans veya Motorlu bir araç </a:t>
            </a:r>
            <a:endParaRPr lang="tr-TR" altLang="tr-TR" sz="2200" dirty="0">
              <a:cs typeface="Times New Roman" panose="02020603050405020304" pitchFamily="18" charset="0"/>
            </a:endParaRPr>
          </a:p>
          <a:p>
            <a:pPr algn="just">
              <a:buClr>
                <a:srgbClr val="002060"/>
              </a:buClr>
              <a:defRPr/>
            </a:pPr>
            <a:r>
              <a:rPr lang="tr-TR" altLang="tr-TR" sz="2200" dirty="0" smtClean="0">
                <a:cs typeface="Times New Roman" panose="02020603050405020304" pitchFamily="18" charset="0"/>
              </a:rPr>
              <a:t>     </a:t>
            </a:r>
            <a:r>
              <a:rPr lang="tr-TR" altLang="tr-TR" dirty="0" smtClean="0">
                <a:cs typeface="Times New Roman" panose="02020603050405020304" pitchFamily="18" charset="0"/>
              </a:rPr>
              <a:t>(500’den Fazla personel Çalıştıran müesseselerde)</a:t>
            </a:r>
            <a:endParaRPr lang="tr-TR" altLang="tr-TR" dirty="0">
              <a:cs typeface="Times New Roman" panose="02020603050405020304" pitchFamily="18"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80384" cy="1173772"/>
          </a:xfrm>
          <a:prstGeom prst="rect">
            <a:avLst/>
          </a:prstGeom>
        </p:spPr>
      </p:pic>
      <p:sp>
        <p:nvSpPr>
          <p:cNvPr id="7" name="Dikdörtgen 6"/>
          <p:cNvSpPr/>
          <p:nvPr/>
        </p:nvSpPr>
        <p:spPr>
          <a:xfrm>
            <a:off x="1560945" y="507999"/>
            <a:ext cx="8667731" cy="1077218"/>
          </a:xfrm>
          <a:prstGeom prst="rect">
            <a:avLst/>
          </a:prstGeom>
        </p:spPr>
        <p:txBody>
          <a:bodyPr wrap="square">
            <a:spAutoFit/>
          </a:bodyPr>
          <a:lstStyle/>
          <a:p>
            <a:pPr algn="ctr"/>
            <a:r>
              <a:rPr lang="tr-TR" altLang="tr-TR" sz="3200" b="1" dirty="0">
                <a:solidFill>
                  <a:srgbClr val="FF0000"/>
                </a:solidFill>
              </a:rPr>
              <a:t>DAİRE VE MÜESSESELERE AİT SİVİL SAVUNMA SERVİSLERİ, KURULUŞ, GÖREV VE FAALİYETLERİ</a:t>
            </a:r>
            <a:endParaRPr lang="tr-TR" sz="3200" dirty="0"/>
          </a:p>
        </p:txBody>
      </p:sp>
      <p:pic>
        <p:nvPicPr>
          <p:cNvPr id="1032" name="Picture 8"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2732" y="2959553"/>
            <a:ext cx="3644642" cy="23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011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7782" y="128555"/>
            <a:ext cx="1609591" cy="1254203"/>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38</a:t>
            </a:fld>
            <a:endParaRPr lang="tr-TR" sz="2400" b="1" dirty="0">
              <a:solidFill>
                <a:schemeClr val="tx1"/>
              </a:solidFill>
              <a:latin typeface="Arial Black" panose="020B0A04020102020204" pitchFamily="34" charset="0"/>
            </a:endParaRPr>
          </a:p>
        </p:txBody>
      </p:sp>
      <p:sp>
        <p:nvSpPr>
          <p:cNvPr id="6" name="Metin kutusu 5"/>
          <p:cNvSpPr txBox="1"/>
          <p:nvPr/>
        </p:nvSpPr>
        <p:spPr>
          <a:xfrm>
            <a:off x="1025235" y="2111716"/>
            <a:ext cx="9873673" cy="4300882"/>
          </a:xfrm>
          <a:prstGeom prst="rect">
            <a:avLst/>
          </a:prstGeom>
          <a:noFill/>
        </p:spPr>
        <p:txBody>
          <a:bodyPr wrap="square" rtlCol="0">
            <a:spAutoFit/>
          </a:bodyPr>
          <a:lstStyle/>
          <a:p>
            <a:pPr algn="just">
              <a:buClr>
                <a:srgbClr val="002060"/>
              </a:buClr>
              <a:defRPr/>
            </a:pPr>
            <a:r>
              <a:rPr lang="tr-TR" altLang="tr-TR" sz="2400" b="1" dirty="0">
                <a:solidFill>
                  <a:srgbClr val="002060"/>
                </a:solidFill>
              </a:rPr>
              <a:t>SOSYAL YARDIM SERVİSİN GÖREVLERİ</a:t>
            </a:r>
          </a:p>
          <a:p>
            <a:pPr algn="just">
              <a:buClr>
                <a:srgbClr val="002060"/>
              </a:buClr>
              <a:defRPr/>
            </a:pPr>
            <a:endParaRPr lang="tr-TR" altLang="tr-TR" sz="10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Tehlike </a:t>
            </a:r>
            <a:r>
              <a:rPr lang="tr-TR" altLang="tr-TR" sz="2400" dirty="0">
                <a:cs typeface="Times New Roman" panose="02020603050405020304" pitchFamily="18" charset="0"/>
              </a:rPr>
              <a:t>sırasında personeli durum hakkında sık sık aydınlatmak, morallerini kuvvetlendirmek moral bozucu söylentilerin çıkmasını önlemek,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Müessese personelinin ihtiyaç halinde geçici yedirme, giydirme, barındırma ve haberleştirme hizmetlerini yapmak,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Ailesinden ayrı düşen fertlerin, mahalli sosyal yardım servisi ile işbirliği yaparak haberleşmelerini ve buluşmalarını sağlamak,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Ölülerin kimliklerinin </a:t>
            </a:r>
            <a:r>
              <a:rPr lang="tr-TR" altLang="tr-TR" sz="2400" dirty="0" smtClean="0">
                <a:cs typeface="Times New Roman" panose="02020603050405020304" pitchFamily="18" charset="0"/>
              </a:rPr>
              <a:t>tespiti ve işlemlerin yürütülmesinde yardımcı olmak,</a:t>
            </a:r>
          </a:p>
          <a:p>
            <a:pPr algn="just">
              <a:buClr>
                <a:srgbClr val="002060"/>
              </a:buClr>
              <a:defRPr/>
            </a:pPr>
            <a:endParaRPr lang="tr-TR" altLang="tr-TR" sz="10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Taarruz sonrası evrede müessese için ihtiyaç bulunan işçiyi tedarik etmek.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143439" cy="1044463"/>
          </a:xfrm>
          <a:prstGeom prst="rect">
            <a:avLst/>
          </a:prstGeom>
        </p:spPr>
      </p:pic>
      <p:sp>
        <p:nvSpPr>
          <p:cNvPr id="10" name="Dikdörtgen 9"/>
          <p:cNvSpPr/>
          <p:nvPr/>
        </p:nvSpPr>
        <p:spPr>
          <a:xfrm>
            <a:off x="1459345" y="267630"/>
            <a:ext cx="8769331" cy="1077218"/>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a:t>
            </a:r>
            <a:r>
              <a:rPr lang="tr-TR" altLang="tr-TR" sz="3200" b="1" dirty="0">
                <a:solidFill>
                  <a:srgbClr val="FF0000"/>
                </a:solidFill>
              </a:rPr>
              <a:t>İ</a:t>
            </a:r>
            <a:endParaRPr lang="tr-TR" sz="3200" dirty="0"/>
          </a:p>
        </p:txBody>
      </p:sp>
    </p:spTree>
    <p:extLst>
      <p:ext uri="{BB962C8B-B14F-4D97-AF65-F5344CB8AC3E}">
        <p14:creationId xmlns:p14="http://schemas.microsoft.com/office/powerpoint/2010/main" val="6746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340790" y="6244840"/>
            <a:ext cx="481361" cy="365125"/>
          </a:xfrm>
        </p:spPr>
        <p:txBody>
          <a:bodyPr/>
          <a:lstStyle/>
          <a:p>
            <a:fld id="{C60E98F0-4A37-44DE-B88F-642E147780B1}" type="slidenum">
              <a:rPr lang="tr-TR" sz="2400" b="1" smtClean="0">
                <a:solidFill>
                  <a:schemeClr val="tx1"/>
                </a:solidFill>
                <a:latin typeface="Arial Black" panose="020B0A04020102020204" pitchFamily="34" charset="0"/>
              </a:rPr>
              <a:pPr/>
              <a:t>3</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2033691" y="1062182"/>
            <a:ext cx="8180823" cy="584775"/>
          </a:xfrm>
          <a:prstGeom prst="rect">
            <a:avLst/>
          </a:prstGeom>
          <a:noFill/>
        </p:spPr>
        <p:txBody>
          <a:bodyPr wrap="square" rtlCol="0">
            <a:spAutoFit/>
          </a:bodyPr>
          <a:lstStyle/>
          <a:p>
            <a:r>
              <a:rPr lang="tr-TR" altLang="tr-TR" sz="3200" b="1" dirty="0">
                <a:solidFill>
                  <a:srgbClr val="FF0000"/>
                </a:solidFill>
              </a:rPr>
              <a:t>SİVİL </a:t>
            </a:r>
            <a:r>
              <a:rPr lang="tr-TR" altLang="tr-TR" sz="3200" b="1" dirty="0" smtClean="0">
                <a:solidFill>
                  <a:srgbClr val="FF0000"/>
                </a:solidFill>
              </a:rPr>
              <a:t>SAVUNMANIN TANIMI</a:t>
            </a:r>
            <a:endParaRPr lang="tr-TR" sz="3200" b="1" dirty="0">
              <a:solidFill>
                <a:srgbClr val="FF0000"/>
              </a:solidFill>
            </a:endParaRPr>
          </a:p>
        </p:txBody>
      </p:sp>
      <p:sp>
        <p:nvSpPr>
          <p:cNvPr id="5" name="Metin kutusu 4"/>
          <p:cNvSpPr txBox="1"/>
          <p:nvPr/>
        </p:nvSpPr>
        <p:spPr>
          <a:xfrm>
            <a:off x="1159726" y="2262909"/>
            <a:ext cx="9333568" cy="2677656"/>
          </a:xfrm>
          <a:prstGeom prst="rect">
            <a:avLst/>
          </a:prstGeom>
          <a:noFill/>
        </p:spPr>
        <p:txBody>
          <a:bodyPr wrap="square" rtlCol="0">
            <a:spAutoFit/>
          </a:bodyPr>
          <a:lstStyle/>
          <a:p>
            <a:pPr algn="just"/>
            <a:r>
              <a:rPr lang="tr-TR" altLang="tr-TR" sz="2400" b="1" dirty="0" smtClean="0"/>
              <a:t>	</a:t>
            </a:r>
            <a:r>
              <a:rPr lang="tr-TR" altLang="tr-TR" sz="2400" b="1" dirty="0" smtClean="0">
                <a:solidFill>
                  <a:srgbClr val="002060"/>
                </a:solidFill>
              </a:rPr>
              <a:t>SİVİL SAVUNMA: </a:t>
            </a:r>
            <a:r>
              <a:rPr lang="tr-TR" altLang="tr-TR" sz="2400" dirty="0" smtClean="0"/>
              <a:t>Düşman </a:t>
            </a:r>
            <a:r>
              <a:rPr lang="tr-TR" altLang="tr-TR" sz="2400" dirty="0"/>
              <a:t>taarruzlarına, tabii afetlere ve  büyük yangınlara karşı halkın can ve mal kaybının asgari hadde indirilmesi, hayati ehemmiyeti haiz her   türlü   resmi  ve  hususi  tesis  ve   teşekküllerin korunması ve  faaliyetlerinin idamesi için acil tamir ve ıslahı,   savunma gayretlerinin sivil halk </a:t>
            </a:r>
            <a:r>
              <a:rPr lang="tr-TR" altLang="tr-TR" sz="2400" dirty="0" smtClean="0"/>
              <a:t>tarafından azami surette desteklenmesi ve cephe gerisi maneviyatının muhafazası maksadıyla alınacak her türlü silahsız   koruyucu ve kurtarıcı </a:t>
            </a:r>
            <a:r>
              <a:rPr lang="tr-TR" altLang="tr-TR" sz="2400" dirty="0"/>
              <a:t>tedbir ve </a:t>
            </a:r>
            <a:r>
              <a:rPr lang="tr-TR" altLang="tr-TR" sz="2400" dirty="0" smtClean="0"/>
              <a:t>faaliyetleri ihtiva eder</a:t>
            </a:r>
            <a:r>
              <a:rPr lang="tr-TR" altLang="tr-TR" sz="2400" dirty="0"/>
              <a:t>.</a:t>
            </a:r>
          </a:p>
        </p:txBody>
      </p:sp>
      <p:sp>
        <p:nvSpPr>
          <p:cNvPr id="6" name="Metin kutusu 5"/>
          <p:cNvSpPr txBox="1"/>
          <p:nvPr/>
        </p:nvSpPr>
        <p:spPr>
          <a:xfrm>
            <a:off x="5126182" y="5359051"/>
            <a:ext cx="5578989" cy="461665"/>
          </a:xfrm>
          <a:prstGeom prst="rect">
            <a:avLst/>
          </a:prstGeom>
          <a:noFill/>
        </p:spPr>
        <p:txBody>
          <a:bodyPr wrap="square" rtlCol="0">
            <a:spAutoFit/>
          </a:bodyPr>
          <a:lstStyle/>
          <a:p>
            <a:r>
              <a:rPr lang="tr-TR" sz="2400" b="1" i="1" dirty="0" smtClean="0">
                <a:solidFill>
                  <a:srgbClr val="002060"/>
                </a:solidFill>
              </a:rPr>
              <a:t>Sivil Savunmasız Yurt Savunması Olmaz !</a:t>
            </a:r>
            <a:endParaRPr lang="tr-TR" sz="2400" b="1" i="1" dirty="0">
              <a:solidFill>
                <a:srgbClr val="002060"/>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07" y="279527"/>
            <a:ext cx="1331904" cy="1254204"/>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99950" y="0"/>
            <a:ext cx="4292050" cy="214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78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7782" y="128555"/>
            <a:ext cx="1609591" cy="1254203"/>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39</a:t>
            </a:fld>
            <a:endParaRPr lang="tr-TR" sz="2400" b="1" dirty="0">
              <a:solidFill>
                <a:schemeClr val="tx1"/>
              </a:solidFill>
              <a:latin typeface="Arial Black" panose="020B0A04020102020204" pitchFamily="34"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143439" cy="1044463"/>
          </a:xfrm>
          <a:prstGeom prst="rect">
            <a:avLst/>
          </a:prstGeom>
        </p:spPr>
      </p:pic>
      <p:sp>
        <p:nvSpPr>
          <p:cNvPr id="10" name="Dikdörtgen 9"/>
          <p:cNvSpPr/>
          <p:nvPr/>
        </p:nvSpPr>
        <p:spPr>
          <a:xfrm>
            <a:off x="1459345" y="267630"/>
            <a:ext cx="8769331" cy="1077218"/>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a:t>
            </a:r>
            <a:r>
              <a:rPr lang="tr-TR" altLang="tr-TR" sz="3200" b="1" dirty="0">
                <a:solidFill>
                  <a:srgbClr val="FF0000"/>
                </a:solidFill>
              </a:rPr>
              <a:t>İ</a:t>
            </a:r>
            <a:endParaRPr lang="tr-TR" sz="3200" dirty="0"/>
          </a:p>
        </p:txBody>
      </p:sp>
      <p:sp>
        <p:nvSpPr>
          <p:cNvPr id="11" name="Metin kutusu 10"/>
          <p:cNvSpPr txBox="1"/>
          <p:nvPr/>
        </p:nvSpPr>
        <p:spPr>
          <a:xfrm>
            <a:off x="778969" y="1470251"/>
            <a:ext cx="9779053" cy="5201424"/>
          </a:xfrm>
          <a:prstGeom prst="rect">
            <a:avLst/>
          </a:prstGeom>
          <a:noFill/>
        </p:spPr>
        <p:txBody>
          <a:bodyPr wrap="square" rtlCol="0">
            <a:spAutoFit/>
          </a:bodyPr>
          <a:lstStyle/>
          <a:p>
            <a:r>
              <a:rPr lang="tr-TR" altLang="tr-TR" sz="2400" b="1" dirty="0" smtClean="0">
                <a:solidFill>
                  <a:srgbClr val="002060"/>
                </a:solidFill>
              </a:rPr>
              <a:t>SOSYAL YARDIM SERVİSİ</a:t>
            </a:r>
            <a:r>
              <a:rPr lang="it-IT" altLang="tr-TR" sz="2400" b="1" dirty="0" smtClean="0">
                <a:solidFill>
                  <a:srgbClr val="002060"/>
                </a:solidFill>
              </a:rPr>
              <a:t> </a:t>
            </a:r>
            <a:r>
              <a:rPr lang="tr-TR" altLang="tr-TR" sz="2400" b="1" dirty="0">
                <a:solidFill>
                  <a:srgbClr val="002060"/>
                </a:solidFill>
              </a:rPr>
              <a:t>ARAÇ, MALZEME VE </a:t>
            </a:r>
            <a:r>
              <a:rPr lang="it-IT" altLang="tr-TR" sz="2400" b="1" dirty="0">
                <a:solidFill>
                  <a:srgbClr val="002060"/>
                </a:solidFill>
              </a:rPr>
              <a:t>TE</a:t>
            </a:r>
            <a:r>
              <a:rPr lang="tr-TR" altLang="tr-TR" sz="2400" b="1" dirty="0" smtClean="0">
                <a:solidFill>
                  <a:srgbClr val="002060"/>
                </a:solidFill>
              </a:rPr>
              <a:t>ÇHİZATI</a:t>
            </a:r>
          </a:p>
          <a:p>
            <a:endParaRPr lang="tr-TR" altLang="tr-TR" sz="1200" b="1" dirty="0" smtClean="0">
              <a:solidFill>
                <a:srgbClr val="002060"/>
              </a:solidFill>
            </a:endParaRPr>
          </a:p>
          <a:p>
            <a:r>
              <a:rPr lang="tr-TR" altLang="tr-TR" sz="2400" b="1" dirty="0" smtClean="0">
                <a:solidFill>
                  <a:srgbClr val="002060"/>
                </a:solidFill>
              </a:rPr>
              <a:t>a) Özel Şahsi Teçhizat:</a:t>
            </a:r>
          </a:p>
          <a:p>
            <a:endParaRPr lang="tr-TR" altLang="tr-TR" sz="1000" i="1"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İş Elbisesi </a:t>
            </a:r>
            <a:r>
              <a:rPr lang="tr-TR" altLang="tr-TR" dirty="0" smtClean="0">
                <a:cs typeface="Times New Roman" panose="02020603050405020304" pitchFamily="18" charset="0"/>
              </a:rPr>
              <a:t>(Gerekenler İçin)</a:t>
            </a:r>
          </a:p>
          <a:p>
            <a:pPr marL="342900" indent="-342900">
              <a:buClr>
                <a:srgbClr val="002060"/>
              </a:buClr>
              <a:buFont typeface="Wingdings" panose="05000000000000000000" pitchFamily="2" charset="2"/>
              <a:buChar char="Ø"/>
              <a:defRPr/>
            </a:pPr>
            <a:endParaRPr lang="tr-TR" altLang="tr-TR" sz="1200" dirty="0" smtClean="0">
              <a:cs typeface="Times New Roman" panose="02020603050405020304" pitchFamily="18" charset="0"/>
            </a:endParaRPr>
          </a:p>
          <a:p>
            <a:pPr>
              <a:buClr>
                <a:srgbClr val="002060"/>
              </a:buClr>
              <a:defRPr/>
            </a:pPr>
            <a:r>
              <a:rPr lang="tr-TR" altLang="tr-TR" sz="2400" b="1" dirty="0" smtClean="0">
                <a:solidFill>
                  <a:srgbClr val="002060"/>
                </a:solidFill>
              </a:rPr>
              <a:t>b) Hizmet ve Manevi Teçhizatı: </a:t>
            </a:r>
          </a:p>
          <a:p>
            <a:pPr>
              <a:buClr>
                <a:srgbClr val="002060"/>
              </a:buClr>
              <a:defRPr/>
            </a:pPr>
            <a:r>
              <a:rPr lang="tr-TR" altLang="tr-TR" sz="2400" dirty="0">
                <a:solidFill>
                  <a:srgbClr val="002060"/>
                </a:solidFill>
              </a:rPr>
              <a:t> </a:t>
            </a:r>
            <a:r>
              <a:rPr lang="tr-TR" altLang="tr-TR" sz="2400" dirty="0" smtClean="0">
                <a:solidFill>
                  <a:srgbClr val="002060"/>
                </a:solidFill>
              </a:rPr>
              <a:t>    (Her 200 kişilik mevcut için)</a:t>
            </a:r>
          </a:p>
          <a:p>
            <a:pPr>
              <a:buClr>
                <a:srgbClr val="002060"/>
              </a:buClr>
              <a:defRPr/>
            </a:pPr>
            <a:endParaRPr lang="tr-TR" altLang="tr-TR" sz="1000" dirty="0" smtClean="0">
              <a:solidFill>
                <a:srgbClr val="002060"/>
              </a:solidFill>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İlkyardım Torbası </a:t>
            </a:r>
            <a:r>
              <a:rPr lang="tr-TR" altLang="tr-TR" dirty="0" smtClean="0">
                <a:cs typeface="Times New Roman" panose="02020603050405020304" pitchFamily="18" charset="0"/>
              </a:rPr>
              <a:t>(Komple)</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2 Adet Hafif Yemek Pişirme Kazanı</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2 Adet Termos Tertibatlı Yemek Taşıma Kabı</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4 Adet İzole Edilmiş Su Kabı</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Adet Yemek Pişirme Ocağı</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40 Adet Tabak, Kaşık, Çatal, Bardak </a:t>
            </a:r>
            <a:r>
              <a:rPr lang="tr-TR" altLang="tr-TR" dirty="0" smtClean="0">
                <a:cs typeface="Times New Roman" panose="02020603050405020304" pitchFamily="18" charset="0"/>
              </a:rPr>
              <a:t>(Her birinden)</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Lüzumu kadar basılı evrak ve kırtasiye</a:t>
            </a:r>
          </a:p>
        </p:txBody>
      </p:sp>
      <p:sp>
        <p:nvSpPr>
          <p:cNvPr id="12" name="Metin kutusu 11"/>
          <p:cNvSpPr txBox="1"/>
          <p:nvPr/>
        </p:nvSpPr>
        <p:spPr>
          <a:xfrm>
            <a:off x="7519799" y="4291444"/>
            <a:ext cx="2973495" cy="1569660"/>
          </a:xfrm>
          <a:prstGeom prst="rect">
            <a:avLst/>
          </a:prstGeom>
          <a:noFill/>
        </p:spPr>
        <p:txBody>
          <a:bodyPr wrap="square" rtlCol="0">
            <a:spAutoFit/>
          </a:bodyPr>
          <a:lstStyle/>
          <a:p>
            <a:pPr marL="342900" indent="-342900">
              <a:buClr>
                <a:srgbClr val="002060"/>
              </a:buClr>
              <a:buFont typeface="Wingdings" panose="05000000000000000000" pitchFamily="2" charset="2"/>
              <a:buChar char="Ø"/>
              <a:defRPr/>
            </a:pPr>
            <a:r>
              <a:rPr lang="tr-TR" altLang="tr-TR" sz="2400" dirty="0"/>
              <a:t>20 Adet Battaniye</a:t>
            </a:r>
          </a:p>
          <a:p>
            <a:pPr marL="342900" indent="-342900">
              <a:buClr>
                <a:srgbClr val="002060"/>
              </a:buClr>
              <a:buFont typeface="Wingdings" panose="05000000000000000000" pitchFamily="2" charset="2"/>
              <a:buChar char="Ø"/>
              <a:defRPr/>
            </a:pPr>
            <a:r>
              <a:rPr lang="tr-TR" altLang="tr-TR" sz="2400" dirty="0"/>
              <a:t>2 Adet Sedye</a:t>
            </a:r>
          </a:p>
          <a:p>
            <a:pPr marL="342900" indent="-342900">
              <a:buClr>
                <a:srgbClr val="002060"/>
              </a:buClr>
              <a:buFont typeface="Wingdings" panose="05000000000000000000" pitchFamily="2" charset="2"/>
              <a:buChar char="Ø"/>
              <a:defRPr/>
            </a:pPr>
            <a:r>
              <a:rPr lang="tr-TR" altLang="tr-TR" sz="2400" dirty="0" smtClean="0"/>
              <a:t>1 Adet </a:t>
            </a:r>
            <a:r>
              <a:rPr lang="tr-TR" altLang="tr-TR" sz="2400" dirty="0" err="1" smtClean="0"/>
              <a:t>Dozimetre</a:t>
            </a:r>
            <a:endParaRPr lang="tr-TR" altLang="tr-TR" sz="2400" dirty="0" smtClean="0"/>
          </a:p>
          <a:p>
            <a:pPr marL="342900" indent="-342900">
              <a:buClr>
                <a:srgbClr val="002060"/>
              </a:buClr>
              <a:buFont typeface="Wingdings" panose="05000000000000000000" pitchFamily="2" charset="2"/>
              <a:buChar char="Ø"/>
              <a:defRPr/>
            </a:pPr>
            <a:r>
              <a:rPr lang="tr-TR" altLang="tr-TR" sz="2400" dirty="0">
                <a:cs typeface="Times New Roman" panose="02020603050405020304" pitchFamily="18" charset="0"/>
              </a:rPr>
              <a:t>1 Adet Megafon</a:t>
            </a:r>
            <a:endParaRPr lang="tr-TR" altLang="tr-TR" sz="2400" dirty="0" smtClean="0">
              <a:cs typeface="Times New Roman" panose="02020603050405020304" pitchFamily="18" charset="0"/>
            </a:endParaRPr>
          </a:p>
        </p:txBody>
      </p:sp>
      <p:pic>
        <p:nvPicPr>
          <p:cNvPr id="13" name="Resim 12"/>
          <p:cNvPicPr>
            <a:picLocks noChangeAspect="1"/>
          </p:cNvPicPr>
          <p:nvPr/>
        </p:nvPicPr>
        <p:blipFill>
          <a:blip r:embed="rId4" cstate="print"/>
          <a:stretch>
            <a:fillRect/>
          </a:stretch>
        </p:blipFill>
        <p:spPr>
          <a:xfrm>
            <a:off x="7519799" y="2160439"/>
            <a:ext cx="3768657" cy="2052331"/>
          </a:xfrm>
          <a:prstGeom prst="rect">
            <a:avLst/>
          </a:prstGeom>
        </p:spPr>
      </p:pic>
    </p:spTree>
    <p:extLst>
      <p:ext uri="{BB962C8B-B14F-4D97-AF65-F5344CB8AC3E}">
        <p14:creationId xmlns:p14="http://schemas.microsoft.com/office/powerpoint/2010/main" val="514006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120" y="267630"/>
            <a:ext cx="1568253"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40</a:t>
            </a:fld>
            <a:endParaRPr lang="tr-TR" sz="2400" b="1" dirty="0">
              <a:solidFill>
                <a:schemeClr val="tx1"/>
              </a:solidFill>
              <a:latin typeface="Arial Black" panose="020B0A04020102020204" pitchFamily="34" charset="0"/>
            </a:endParaRPr>
          </a:p>
        </p:txBody>
      </p:sp>
      <p:sp>
        <p:nvSpPr>
          <p:cNvPr id="6" name="Metin kutusu 5"/>
          <p:cNvSpPr txBox="1"/>
          <p:nvPr/>
        </p:nvSpPr>
        <p:spPr>
          <a:xfrm>
            <a:off x="1154545" y="2179782"/>
            <a:ext cx="10206182" cy="3077766"/>
          </a:xfrm>
          <a:prstGeom prst="rect">
            <a:avLst/>
          </a:prstGeom>
          <a:noFill/>
        </p:spPr>
        <p:txBody>
          <a:bodyPr wrap="square" rtlCol="0">
            <a:spAutoFit/>
          </a:bodyPr>
          <a:lstStyle/>
          <a:p>
            <a:pPr algn="just">
              <a:buClr>
                <a:srgbClr val="002060"/>
              </a:buClr>
              <a:defRPr/>
            </a:pPr>
            <a:r>
              <a:rPr lang="tr-TR" altLang="tr-TR" sz="2400" b="1" dirty="0">
                <a:solidFill>
                  <a:srgbClr val="002060"/>
                </a:solidFill>
              </a:rPr>
              <a:t>TEKNİK ONARIM SERVİSİN GÖREVLERİ</a:t>
            </a:r>
          </a:p>
          <a:p>
            <a:pPr algn="just">
              <a:buClr>
                <a:srgbClr val="002060"/>
              </a:buClr>
              <a:defRPr/>
            </a:pPr>
            <a:endParaRPr lang="tr-TR" altLang="tr-TR" sz="1000" dirty="0" smtClean="0">
              <a:solidFill>
                <a:srgbClr val="002060"/>
              </a:solidFill>
              <a:cs typeface="Times New Roman" panose="02020603050405020304" pitchFamily="18" charset="0"/>
            </a:endParaRPr>
          </a:p>
          <a:p>
            <a:pPr marL="171450" indent="-171450" algn="just">
              <a:buClr>
                <a:srgbClr val="002060"/>
              </a:buClr>
              <a:buFont typeface="Wingdings" panose="05000000000000000000" pitchFamily="2" charset="2"/>
              <a:buChar char="Ø"/>
              <a:defRPr/>
            </a:pPr>
            <a:endParaRPr lang="tr-TR" altLang="tr-TR" sz="800" dirty="0" smtClean="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Elektrik </a:t>
            </a:r>
            <a:r>
              <a:rPr lang="tr-TR" altLang="tr-TR" sz="2400" dirty="0">
                <a:cs typeface="Times New Roman" panose="02020603050405020304" pitchFamily="18" charset="0"/>
              </a:rPr>
              <a:t>arızaları ve kaçakları gidermek.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a:cs typeface="Times New Roman" panose="02020603050405020304" pitchFamily="18" charset="0"/>
              </a:rPr>
              <a:t>Havagazı şebekesindeki arızaları onarmak.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a:cs typeface="Times New Roman" panose="02020603050405020304" pitchFamily="18" charset="0"/>
              </a:rPr>
              <a:t>Su şebekesindeki arızaları gidermek, hizmet binasını su baskınından korumak.</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a:cs typeface="Times New Roman" panose="02020603050405020304" pitchFamily="18" charset="0"/>
              </a:rPr>
              <a:t>Telefon, faks ve teleks şebekelerindeki arızaları onarmak</a:t>
            </a:r>
            <a:r>
              <a:rPr lang="tr-TR" altLang="tr-TR" sz="2400" dirty="0" smtClean="0">
                <a:cs typeface="Times New Roman" panose="02020603050405020304" pitchFamily="18" charset="0"/>
              </a:rPr>
              <a:t>.</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a:cs typeface="Times New Roman" panose="02020603050405020304" pitchFamily="18" charset="0"/>
              </a:rPr>
              <a:t>Kanalizasyon şebekesindeki arızaları gidermek.</a:t>
            </a:r>
          </a:p>
        </p:txBody>
      </p:sp>
      <p:pic>
        <p:nvPicPr>
          <p:cNvPr id="5" name="Resim 4"/>
          <p:cNvPicPr>
            <a:picLocks noChangeAspect="1"/>
          </p:cNvPicPr>
          <p:nvPr/>
        </p:nvPicPr>
        <p:blipFill>
          <a:blip r:embed="rId3" cstate="print"/>
          <a:stretch>
            <a:fillRect/>
          </a:stretch>
        </p:blipFill>
        <p:spPr>
          <a:xfrm>
            <a:off x="7277883" y="1483924"/>
            <a:ext cx="2950793" cy="2145978"/>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1" y="128554"/>
            <a:ext cx="1217329" cy="1118355"/>
          </a:xfrm>
          <a:prstGeom prst="rect">
            <a:avLst/>
          </a:prstGeom>
        </p:spPr>
      </p:pic>
      <p:sp>
        <p:nvSpPr>
          <p:cNvPr id="10" name="Dikdörtgen 9"/>
          <p:cNvSpPr/>
          <p:nvPr/>
        </p:nvSpPr>
        <p:spPr>
          <a:xfrm>
            <a:off x="1459345" y="267630"/>
            <a:ext cx="8769331" cy="1077218"/>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a:t>
            </a:r>
            <a:r>
              <a:rPr lang="tr-TR" altLang="tr-TR" sz="3200" b="1" dirty="0">
                <a:solidFill>
                  <a:srgbClr val="FF0000"/>
                </a:solidFill>
              </a:rPr>
              <a:t>İ</a:t>
            </a:r>
            <a:endParaRPr lang="tr-TR" sz="3200" dirty="0"/>
          </a:p>
        </p:txBody>
      </p:sp>
    </p:spTree>
    <p:extLst>
      <p:ext uri="{BB962C8B-B14F-4D97-AF65-F5344CB8AC3E}">
        <p14:creationId xmlns:p14="http://schemas.microsoft.com/office/powerpoint/2010/main" val="2420664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120" y="267630"/>
            <a:ext cx="1568253"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41</a:t>
            </a:fld>
            <a:endParaRPr lang="tr-TR" sz="2400" b="1" dirty="0">
              <a:solidFill>
                <a:schemeClr val="tx1"/>
              </a:solidFill>
              <a:latin typeface="Arial Black" panose="020B0A04020102020204" pitchFamily="34"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4"/>
            <a:ext cx="1217329" cy="1118355"/>
          </a:xfrm>
          <a:prstGeom prst="rect">
            <a:avLst/>
          </a:prstGeom>
        </p:spPr>
      </p:pic>
      <p:sp>
        <p:nvSpPr>
          <p:cNvPr id="10" name="Dikdörtgen 9"/>
          <p:cNvSpPr/>
          <p:nvPr/>
        </p:nvSpPr>
        <p:spPr>
          <a:xfrm>
            <a:off x="1459345" y="267630"/>
            <a:ext cx="8769331" cy="1077218"/>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a:t>
            </a:r>
            <a:r>
              <a:rPr lang="tr-TR" altLang="tr-TR" sz="3200" b="1" dirty="0">
                <a:solidFill>
                  <a:srgbClr val="FF0000"/>
                </a:solidFill>
              </a:rPr>
              <a:t>İ</a:t>
            </a:r>
            <a:endParaRPr lang="tr-TR" sz="3200" dirty="0"/>
          </a:p>
        </p:txBody>
      </p:sp>
      <p:sp>
        <p:nvSpPr>
          <p:cNvPr id="11" name="Metin kutusu 10"/>
          <p:cNvSpPr txBox="1"/>
          <p:nvPr/>
        </p:nvSpPr>
        <p:spPr>
          <a:xfrm>
            <a:off x="449623" y="1490960"/>
            <a:ext cx="9779053" cy="4708981"/>
          </a:xfrm>
          <a:prstGeom prst="rect">
            <a:avLst/>
          </a:prstGeom>
          <a:noFill/>
        </p:spPr>
        <p:txBody>
          <a:bodyPr wrap="square" rtlCol="0">
            <a:spAutoFit/>
          </a:bodyPr>
          <a:lstStyle/>
          <a:p>
            <a:r>
              <a:rPr lang="tr-TR" altLang="tr-TR" sz="2400" b="1" dirty="0" smtClean="0">
                <a:solidFill>
                  <a:srgbClr val="002060"/>
                </a:solidFill>
              </a:rPr>
              <a:t>TEKNİK ONARIM SERVİSİ ARAÇ</a:t>
            </a:r>
            <a:r>
              <a:rPr lang="tr-TR" altLang="tr-TR" sz="2400" b="1" dirty="0">
                <a:solidFill>
                  <a:srgbClr val="002060"/>
                </a:solidFill>
              </a:rPr>
              <a:t>, MALZEME VE </a:t>
            </a:r>
            <a:r>
              <a:rPr lang="it-IT" altLang="tr-TR" sz="2400" b="1" dirty="0">
                <a:solidFill>
                  <a:srgbClr val="002060"/>
                </a:solidFill>
              </a:rPr>
              <a:t>TE</a:t>
            </a:r>
            <a:r>
              <a:rPr lang="tr-TR" altLang="tr-TR" sz="2400" b="1" dirty="0" smtClean="0">
                <a:solidFill>
                  <a:srgbClr val="002060"/>
                </a:solidFill>
              </a:rPr>
              <a:t>ÇHİZATI</a:t>
            </a:r>
          </a:p>
          <a:p>
            <a:pPr>
              <a:buClr>
                <a:srgbClr val="002060"/>
              </a:buClr>
              <a:defRPr/>
            </a:pPr>
            <a:endParaRPr lang="tr-TR" altLang="tr-TR" sz="1200" dirty="0">
              <a:cs typeface="Times New Roman" panose="02020603050405020304" pitchFamily="18" charset="0"/>
            </a:endParaRPr>
          </a:p>
          <a:p>
            <a:pPr>
              <a:buClr>
                <a:srgbClr val="002060"/>
              </a:buClr>
              <a:defRPr/>
            </a:pPr>
            <a:r>
              <a:rPr lang="tr-TR" altLang="tr-TR" sz="2400" dirty="0" smtClean="0">
                <a:cs typeface="Times New Roman" panose="02020603050405020304" pitchFamily="18" charset="0"/>
              </a:rPr>
              <a:t>Müessesede mevcut tesislere ait malzeme ve onarım aletlerinin cins ve miktarlarına göre müessesece tespit olunur.</a:t>
            </a:r>
          </a:p>
          <a:p>
            <a:pPr>
              <a:buClr>
                <a:srgbClr val="002060"/>
              </a:buClr>
              <a:defRPr/>
            </a:pPr>
            <a:endParaRPr lang="tr-TR" altLang="tr-TR" sz="2400" dirty="0" smtClean="0">
              <a:cs typeface="Times New Roman" panose="02020603050405020304" pitchFamily="18" charset="0"/>
            </a:endParaRPr>
          </a:p>
          <a:p>
            <a:pPr>
              <a:buClr>
                <a:srgbClr val="002060"/>
              </a:buClr>
              <a:defRPr/>
            </a:pPr>
            <a:r>
              <a:rPr lang="tr-TR" altLang="tr-TR" sz="2400" b="1" dirty="0" smtClean="0">
                <a:solidFill>
                  <a:srgbClr val="002060"/>
                </a:solidFill>
                <a:cs typeface="Times New Roman" panose="02020603050405020304" pitchFamily="18" charset="0"/>
              </a:rPr>
              <a:t>Malzeme torbası içindekiler: </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a:t>
            </a:r>
            <a:r>
              <a:rPr lang="tr-TR" altLang="tr-TR" sz="2400" dirty="0" err="1" smtClean="0">
                <a:cs typeface="Times New Roman" panose="02020603050405020304" pitchFamily="18" charset="0"/>
              </a:rPr>
              <a:t>flaster</a:t>
            </a:r>
            <a:r>
              <a:rPr lang="tr-TR" altLang="tr-TR" sz="2400" dirty="0" smtClean="0">
                <a:cs typeface="Times New Roman" panose="02020603050405020304" pitchFamily="18" charset="0"/>
              </a:rPr>
              <a:t> kutusu </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8 </a:t>
            </a:r>
            <a:r>
              <a:rPr lang="tr-TR" altLang="tr-TR" sz="2400" dirty="0" err="1" smtClean="0">
                <a:cs typeface="Times New Roman" panose="02020603050405020304" pitchFamily="18" charset="0"/>
              </a:rPr>
              <a:t>flaster</a:t>
            </a:r>
            <a:endParaRPr lang="tr-TR" altLang="tr-TR" sz="2400" dirty="0" smtClean="0">
              <a:cs typeface="Times New Roman" panose="02020603050405020304" pitchFamily="18" charset="0"/>
            </a:endParaRP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2 büyük ve 2 küçük sargı bezi</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 1 toz gözlüğü</a:t>
            </a:r>
          </a:p>
          <a:p>
            <a:pPr marL="342900" indent="-342900">
              <a:buClr>
                <a:srgbClr val="002060"/>
              </a:buClr>
              <a:buFont typeface="Wingdings" panose="05000000000000000000" pitchFamily="2" charset="2"/>
              <a:buChar char="Ø"/>
              <a:defRPr/>
            </a:pPr>
            <a:r>
              <a:rPr lang="tr-TR" altLang="tr-TR" sz="2400" dirty="0" smtClean="0">
                <a:cs typeface="Times New Roman" panose="02020603050405020304" pitchFamily="18" charset="0"/>
              </a:rPr>
              <a:t>1 kauçuk kaplı elektrik feneri</a:t>
            </a:r>
          </a:p>
          <a:p>
            <a:pPr>
              <a:buClr>
                <a:srgbClr val="002060"/>
              </a:buClr>
              <a:defRPr/>
            </a:pPr>
            <a:r>
              <a:rPr lang="tr-TR" altLang="tr-TR" sz="2400" dirty="0">
                <a:cs typeface="Times New Roman" panose="02020603050405020304" pitchFamily="18" charset="0"/>
              </a:rPr>
              <a:t> </a:t>
            </a:r>
            <a:r>
              <a:rPr lang="tr-TR" altLang="tr-TR" sz="2400" dirty="0" smtClean="0">
                <a:cs typeface="Times New Roman" panose="02020603050405020304" pitchFamily="18" charset="0"/>
              </a:rPr>
              <a:t>    ve kordonu</a:t>
            </a:r>
          </a:p>
          <a:p>
            <a:pPr>
              <a:buClr>
                <a:srgbClr val="002060"/>
              </a:buClr>
              <a:defRPr/>
            </a:pPr>
            <a:endParaRPr lang="tr-TR" altLang="tr-TR" sz="2400" dirty="0" smtClean="0">
              <a:cs typeface="Times New Roman" panose="02020603050405020304" pitchFamily="18" charset="0"/>
            </a:endParaRPr>
          </a:p>
        </p:txBody>
      </p:sp>
      <p:sp>
        <p:nvSpPr>
          <p:cNvPr id="7" name="Metin kutusu 6"/>
          <p:cNvSpPr txBox="1"/>
          <p:nvPr/>
        </p:nvSpPr>
        <p:spPr>
          <a:xfrm>
            <a:off x="5339149" y="3083314"/>
            <a:ext cx="4848045" cy="3939540"/>
          </a:xfrm>
          <a:prstGeom prst="rect">
            <a:avLst/>
          </a:prstGeom>
          <a:noFill/>
        </p:spPr>
        <p:txBody>
          <a:bodyPr wrap="square" rtlCol="0">
            <a:spAutoFit/>
          </a:bodyPr>
          <a:lstStyle/>
          <a:p>
            <a:pPr>
              <a:buClr>
                <a:srgbClr val="002060"/>
              </a:buClr>
            </a:pPr>
            <a:r>
              <a:rPr lang="tr-TR" altLang="tr-TR" sz="2400" b="1" dirty="0" smtClean="0">
                <a:solidFill>
                  <a:srgbClr val="002060"/>
                </a:solidFill>
                <a:cs typeface="Times New Roman" panose="02020603050405020304" pitchFamily="18" charset="0"/>
              </a:rPr>
              <a:t>İlkyardım Torbası İçindekiler:</a:t>
            </a:r>
          </a:p>
          <a:p>
            <a:pPr>
              <a:buClr>
                <a:srgbClr val="002060"/>
              </a:buClr>
            </a:pPr>
            <a:endParaRPr lang="tr-TR" altLang="tr-TR" sz="1000" b="1" dirty="0" smtClean="0">
              <a:solidFill>
                <a:srgbClr val="002060"/>
              </a:solidFill>
              <a:cs typeface="Times New Roman" panose="02020603050405020304" pitchFamily="18" charset="0"/>
            </a:endParaRPr>
          </a:p>
          <a:p>
            <a:pPr marL="285750" indent="-285750">
              <a:buClr>
                <a:srgbClr val="002060"/>
              </a:buClr>
              <a:buFont typeface="Wingdings" panose="05000000000000000000" pitchFamily="2" charset="2"/>
              <a:buChar char="Ø"/>
            </a:pPr>
            <a:r>
              <a:rPr lang="tr-TR" altLang="tr-TR" sz="2400" dirty="0" smtClean="0">
                <a:cs typeface="Times New Roman" panose="02020603050405020304" pitchFamily="18" charset="0"/>
              </a:rPr>
              <a:t>1 Matara                                                      </a:t>
            </a:r>
          </a:p>
          <a:p>
            <a:pPr marL="285750" indent="-285750">
              <a:buClr>
                <a:srgbClr val="002060"/>
              </a:buClr>
              <a:buFont typeface="Wingdings" panose="05000000000000000000" pitchFamily="2" charset="2"/>
              <a:buChar char="Ø"/>
            </a:pPr>
            <a:r>
              <a:rPr lang="tr-TR" altLang="tr-TR" sz="2400" dirty="0" smtClean="0">
                <a:cs typeface="Times New Roman" panose="02020603050405020304" pitchFamily="18" charset="0"/>
              </a:rPr>
              <a:t>20 çengelli iğne</a:t>
            </a:r>
          </a:p>
          <a:p>
            <a:pPr marL="285750" indent="-285750">
              <a:buClr>
                <a:srgbClr val="002060"/>
              </a:buClr>
              <a:buFont typeface="Wingdings" panose="05000000000000000000" pitchFamily="2" charset="2"/>
              <a:buChar char="Ø"/>
            </a:pPr>
            <a:r>
              <a:rPr lang="tr-TR" altLang="tr-TR" sz="2400" dirty="0" smtClean="0">
                <a:cs typeface="Times New Roman" panose="02020603050405020304" pitchFamily="18" charset="0"/>
              </a:rPr>
              <a:t>20 yaralı etiketi</a:t>
            </a:r>
          </a:p>
          <a:p>
            <a:pPr marL="285750" indent="-285750">
              <a:buClr>
                <a:srgbClr val="002060"/>
              </a:buClr>
              <a:buFont typeface="Wingdings" panose="05000000000000000000" pitchFamily="2" charset="2"/>
              <a:buChar char="Ø"/>
            </a:pPr>
            <a:r>
              <a:rPr lang="tr-TR" altLang="tr-TR" sz="2400" dirty="0" smtClean="0">
                <a:cs typeface="Times New Roman" panose="02020603050405020304" pitchFamily="18" charset="0"/>
              </a:rPr>
              <a:t>6 </a:t>
            </a:r>
            <a:r>
              <a:rPr lang="tr-TR" altLang="tr-TR" sz="2400" dirty="0">
                <a:cs typeface="Times New Roman" panose="02020603050405020304" pitchFamily="18" charset="0"/>
              </a:rPr>
              <a:t>üçgen sargı </a:t>
            </a:r>
            <a:r>
              <a:rPr lang="tr-TR" altLang="tr-TR" sz="2400" dirty="0" smtClean="0">
                <a:cs typeface="Times New Roman" panose="02020603050405020304" pitchFamily="18" charset="0"/>
              </a:rPr>
              <a:t>bezi</a:t>
            </a:r>
          </a:p>
          <a:p>
            <a:pPr marL="285750" indent="-285750">
              <a:buClr>
                <a:srgbClr val="002060"/>
              </a:buClr>
              <a:buFont typeface="Wingdings" panose="05000000000000000000" pitchFamily="2" charset="2"/>
              <a:buChar char="Ø"/>
            </a:pPr>
            <a:r>
              <a:rPr lang="tr-TR" altLang="tr-TR" sz="2400" dirty="0" smtClean="0">
                <a:cs typeface="Times New Roman" panose="02020603050405020304" pitchFamily="18" charset="0"/>
              </a:rPr>
              <a:t>3 büyük sargı bezi</a:t>
            </a:r>
          </a:p>
          <a:p>
            <a:pPr marL="285750" indent="-285750">
              <a:buClr>
                <a:srgbClr val="002060"/>
              </a:buClr>
              <a:buFont typeface="Wingdings" panose="05000000000000000000" pitchFamily="2" charset="2"/>
              <a:buChar char="Ø"/>
            </a:pPr>
            <a:r>
              <a:rPr lang="tr-TR" altLang="tr-TR" sz="2400" dirty="0" smtClean="0">
                <a:cs typeface="Times New Roman" panose="02020603050405020304" pitchFamily="18" charset="0"/>
              </a:rPr>
              <a:t>3 </a:t>
            </a:r>
            <a:r>
              <a:rPr lang="tr-TR" altLang="tr-TR" sz="2400" dirty="0">
                <a:cs typeface="Times New Roman" panose="02020603050405020304" pitchFamily="18" charset="0"/>
              </a:rPr>
              <a:t>küçük sargı </a:t>
            </a:r>
            <a:r>
              <a:rPr lang="tr-TR" altLang="tr-TR" sz="2400" dirty="0" smtClean="0">
                <a:cs typeface="Times New Roman" panose="02020603050405020304" pitchFamily="18" charset="0"/>
              </a:rPr>
              <a:t>bezi</a:t>
            </a:r>
          </a:p>
          <a:p>
            <a:pPr marL="285750" indent="-285750">
              <a:buClr>
                <a:srgbClr val="002060"/>
              </a:buClr>
              <a:buFont typeface="Wingdings" panose="05000000000000000000" pitchFamily="2" charset="2"/>
              <a:buChar char="Ø"/>
            </a:pPr>
            <a:endParaRPr lang="tr-TR" altLang="tr-TR" sz="2400" dirty="0" smtClean="0">
              <a:cs typeface="Times New Roman" panose="02020603050405020304" pitchFamily="18" charset="0"/>
            </a:endParaRPr>
          </a:p>
          <a:p>
            <a:pPr marL="285750" indent="-285750">
              <a:buClr>
                <a:srgbClr val="002060"/>
              </a:buClr>
              <a:buFont typeface="Wingdings" panose="05000000000000000000" pitchFamily="2" charset="2"/>
              <a:buChar char="Ø"/>
            </a:pPr>
            <a:endParaRPr lang="tr-TR" altLang="tr-TR" sz="2400" dirty="0" smtClean="0">
              <a:cs typeface="Times New Roman" panose="02020603050405020304" pitchFamily="18" charset="0"/>
            </a:endParaRPr>
          </a:p>
          <a:p>
            <a:pPr marL="285750" indent="-285750">
              <a:buClr>
                <a:srgbClr val="002060"/>
              </a:buClr>
              <a:buFont typeface="Wingdings" panose="05000000000000000000" pitchFamily="2" charset="2"/>
              <a:buChar char="Ø"/>
            </a:pPr>
            <a:endParaRPr lang="tr-TR" sz="2400" dirty="0"/>
          </a:p>
        </p:txBody>
      </p:sp>
      <p:sp>
        <p:nvSpPr>
          <p:cNvPr id="12" name="Metin kutusu 11"/>
          <p:cNvSpPr txBox="1"/>
          <p:nvPr/>
        </p:nvSpPr>
        <p:spPr>
          <a:xfrm>
            <a:off x="8441370" y="3606534"/>
            <a:ext cx="3251385" cy="3416320"/>
          </a:xfrm>
          <a:prstGeom prst="rect">
            <a:avLst/>
          </a:prstGeom>
          <a:noFill/>
        </p:spPr>
        <p:txBody>
          <a:bodyPr wrap="square" rtlCol="0">
            <a:spAutoFit/>
          </a:bodyPr>
          <a:lstStyle/>
          <a:p>
            <a:pPr marL="285750" indent="-285750">
              <a:buClr>
                <a:srgbClr val="002060"/>
              </a:buClr>
              <a:buFont typeface="Wingdings" panose="05000000000000000000" pitchFamily="2" charset="2"/>
              <a:buChar char="Ø"/>
            </a:pPr>
            <a:r>
              <a:rPr lang="tr-TR" altLang="tr-TR" sz="2400" dirty="0">
                <a:cs typeface="Times New Roman" panose="02020603050405020304" pitchFamily="18" charset="0"/>
              </a:rPr>
              <a:t> 1 cebire</a:t>
            </a:r>
          </a:p>
          <a:p>
            <a:pPr marL="285750" indent="-285750">
              <a:buClr>
                <a:srgbClr val="002060"/>
              </a:buClr>
              <a:buFont typeface="Wingdings" panose="05000000000000000000" pitchFamily="2" charset="2"/>
              <a:buChar char="Ø"/>
            </a:pPr>
            <a:r>
              <a:rPr lang="tr-TR" altLang="tr-TR" sz="2400" dirty="0">
                <a:cs typeface="Times New Roman" panose="02020603050405020304" pitchFamily="18" charset="0"/>
              </a:rPr>
              <a:t> 1 makas</a:t>
            </a:r>
          </a:p>
          <a:p>
            <a:pPr marL="285750" indent="-285750">
              <a:buClr>
                <a:srgbClr val="002060"/>
              </a:buClr>
              <a:buFont typeface="Wingdings" panose="05000000000000000000" pitchFamily="2" charset="2"/>
              <a:buChar char="Ø"/>
            </a:pPr>
            <a:r>
              <a:rPr lang="tr-TR" altLang="tr-TR" sz="2400" dirty="0">
                <a:cs typeface="Times New Roman" panose="02020603050405020304" pitchFamily="18" charset="0"/>
              </a:rPr>
              <a:t> 1 </a:t>
            </a:r>
            <a:r>
              <a:rPr lang="tr-TR" altLang="tr-TR" sz="2400" dirty="0" err="1">
                <a:cs typeface="Times New Roman" panose="02020603050405020304" pitchFamily="18" charset="0"/>
              </a:rPr>
              <a:t>flaster</a:t>
            </a:r>
            <a:endParaRPr lang="tr-TR" altLang="tr-TR" sz="2400" dirty="0">
              <a:cs typeface="Times New Roman" panose="02020603050405020304" pitchFamily="18" charset="0"/>
            </a:endParaRPr>
          </a:p>
          <a:p>
            <a:pPr marL="285750" indent="-285750">
              <a:buClr>
                <a:srgbClr val="002060"/>
              </a:buClr>
              <a:buFont typeface="Wingdings" panose="05000000000000000000" pitchFamily="2" charset="2"/>
              <a:buChar char="Ø"/>
            </a:pPr>
            <a:r>
              <a:rPr lang="tr-TR" altLang="tr-TR" sz="2400" dirty="0" smtClean="0">
                <a:cs typeface="Times New Roman" panose="02020603050405020304" pitchFamily="18" charset="0"/>
              </a:rPr>
              <a:t> 1 </a:t>
            </a:r>
            <a:r>
              <a:rPr lang="tr-TR" altLang="tr-TR" sz="2400" dirty="0">
                <a:cs typeface="Times New Roman" panose="02020603050405020304" pitchFamily="18" charset="0"/>
              </a:rPr>
              <a:t>paket gazlı bez</a:t>
            </a:r>
          </a:p>
          <a:p>
            <a:pPr marL="285750" indent="-285750">
              <a:buClr>
                <a:srgbClr val="002060"/>
              </a:buClr>
              <a:buFont typeface="Wingdings" panose="05000000000000000000" pitchFamily="2" charset="2"/>
              <a:buChar char="Ø"/>
            </a:pPr>
            <a:r>
              <a:rPr lang="tr-TR" altLang="tr-TR" sz="2400" dirty="0">
                <a:cs typeface="Times New Roman" panose="02020603050405020304" pitchFamily="18" charset="0"/>
              </a:rPr>
              <a:t> 1 şişe amonyak </a:t>
            </a:r>
            <a:r>
              <a:rPr lang="tr-TR" altLang="tr-TR" sz="2400" dirty="0" smtClean="0">
                <a:cs typeface="Times New Roman" panose="02020603050405020304" pitchFamily="18" charset="0"/>
              </a:rPr>
              <a:t>ruhu</a:t>
            </a:r>
          </a:p>
          <a:p>
            <a:pPr marL="285750" indent="-285750">
              <a:buClr>
                <a:srgbClr val="002060"/>
              </a:buClr>
              <a:buFont typeface="Wingdings" panose="05000000000000000000" pitchFamily="2" charset="2"/>
              <a:buChar char="Ø"/>
            </a:pPr>
            <a:r>
              <a:rPr lang="tr-TR" altLang="tr-TR" sz="2400" dirty="0" smtClean="0">
                <a:cs typeface="Times New Roman" panose="02020603050405020304" pitchFamily="18" charset="0"/>
              </a:rPr>
              <a:t> 1 </a:t>
            </a:r>
            <a:r>
              <a:rPr lang="tr-TR" altLang="tr-TR" sz="2400" dirty="0">
                <a:cs typeface="Times New Roman" panose="02020603050405020304" pitchFamily="18" charset="0"/>
              </a:rPr>
              <a:t>turnike </a:t>
            </a:r>
            <a:r>
              <a:rPr lang="tr-TR" altLang="tr-TR" sz="2400" dirty="0" smtClean="0">
                <a:cs typeface="Times New Roman" panose="02020603050405020304" pitchFamily="18" charset="0"/>
              </a:rPr>
              <a:t>ağacı</a:t>
            </a:r>
          </a:p>
          <a:p>
            <a:pPr marL="285750" indent="-285750">
              <a:buClr>
                <a:srgbClr val="002060"/>
              </a:buClr>
              <a:buFont typeface="Wingdings" panose="05000000000000000000" pitchFamily="2" charset="2"/>
              <a:buChar char="Ø"/>
            </a:pPr>
            <a:endParaRPr lang="tr-TR" altLang="tr-TR" sz="2400" dirty="0" smtClean="0">
              <a:cs typeface="Times New Roman" panose="02020603050405020304" pitchFamily="18" charset="0"/>
            </a:endParaRPr>
          </a:p>
          <a:p>
            <a:pPr marL="285750" indent="-285750">
              <a:buClr>
                <a:srgbClr val="002060"/>
              </a:buClr>
              <a:buFont typeface="Wingdings" panose="05000000000000000000" pitchFamily="2" charset="2"/>
              <a:buChar char="Ø"/>
            </a:pPr>
            <a:endParaRPr lang="tr-TR" altLang="tr-TR" sz="2400" dirty="0" smtClean="0">
              <a:cs typeface="Times New Roman" panose="02020603050405020304" pitchFamily="18" charset="0"/>
            </a:endParaRPr>
          </a:p>
          <a:p>
            <a:endParaRPr lang="tr-TR" sz="2400" dirty="0"/>
          </a:p>
        </p:txBody>
      </p:sp>
    </p:spTree>
    <p:extLst>
      <p:ext uri="{BB962C8B-B14F-4D97-AF65-F5344CB8AC3E}">
        <p14:creationId xmlns:p14="http://schemas.microsoft.com/office/powerpoint/2010/main" val="2467444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018" y="267631"/>
            <a:ext cx="1600355" cy="1043934"/>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42</a:t>
            </a:fld>
            <a:endParaRPr lang="tr-TR" sz="2400" b="1" dirty="0">
              <a:solidFill>
                <a:schemeClr val="tx1"/>
              </a:solidFill>
              <a:latin typeface="Arial Black" panose="020B0A04020102020204" pitchFamily="34" charset="0"/>
            </a:endParaRPr>
          </a:p>
        </p:txBody>
      </p:sp>
      <p:sp>
        <p:nvSpPr>
          <p:cNvPr id="6" name="Metin kutusu 5"/>
          <p:cNvSpPr txBox="1"/>
          <p:nvPr/>
        </p:nvSpPr>
        <p:spPr>
          <a:xfrm>
            <a:off x="785091" y="2140142"/>
            <a:ext cx="9698967" cy="4031873"/>
          </a:xfrm>
          <a:prstGeom prst="rect">
            <a:avLst/>
          </a:prstGeom>
          <a:noFill/>
        </p:spPr>
        <p:txBody>
          <a:bodyPr wrap="square" rtlCol="0">
            <a:spAutoFit/>
          </a:bodyPr>
          <a:lstStyle/>
          <a:p>
            <a:pPr algn="just">
              <a:buClr>
                <a:srgbClr val="002060"/>
              </a:buClr>
              <a:defRPr/>
            </a:pPr>
            <a:r>
              <a:rPr lang="tr-TR" altLang="tr-TR" sz="2400" b="1" dirty="0" smtClean="0">
                <a:solidFill>
                  <a:srgbClr val="002060"/>
                </a:solidFill>
              </a:rPr>
              <a:t>   KARŞILIKLI </a:t>
            </a:r>
            <a:r>
              <a:rPr lang="tr-TR" altLang="tr-TR" sz="2400" b="1" dirty="0">
                <a:solidFill>
                  <a:srgbClr val="002060"/>
                </a:solidFill>
              </a:rPr>
              <a:t>YARDIMLAŞMA VE İŞBİRLİĞİ PROTOKOLÜ</a:t>
            </a:r>
          </a:p>
          <a:p>
            <a:pPr algn="just">
              <a:buClr>
                <a:srgbClr val="002060"/>
              </a:buClr>
              <a:defRPr/>
            </a:pPr>
            <a:endParaRPr lang="tr-TR" altLang="tr-TR" sz="2400" dirty="0" smtClean="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Bu </a:t>
            </a:r>
            <a:r>
              <a:rPr lang="tr-TR" altLang="tr-TR" sz="2400" dirty="0">
                <a:cs typeface="Times New Roman" panose="02020603050405020304" pitchFamily="18" charset="0"/>
              </a:rPr>
              <a:t>yardım ve işbirliğinin şekil ve derecesi mahallin ve müessesenin </a:t>
            </a:r>
            <a:r>
              <a:rPr lang="tr-TR" altLang="tr-TR" sz="2400" b="1" dirty="0">
                <a:cs typeface="Times New Roman" panose="02020603050405020304" pitchFamily="18" charset="0"/>
              </a:rPr>
              <a:t>imkân ve kaynaklarına ve özelliklerine </a:t>
            </a:r>
            <a:r>
              <a:rPr lang="tr-TR" altLang="tr-TR" sz="2400" dirty="0">
                <a:cs typeface="Times New Roman" panose="02020603050405020304" pitchFamily="18" charset="0"/>
              </a:rPr>
              <a:t>göre,</a:t>
            </a:r>
          </a:p>
          <a:p>
            <a:pPr marL="171450" indent="-1714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smtClean="0">
                <a:cs typeface="Times New Roman" panose="02020603050405020304" pitchFamily="18" charset="0"/>
              </a:rPr>
              <a:t>Karşılıklı </a:t>
            </a:r>
            <a:r>
              <a:rPr lang="tr-TR" altLang="tr-TR" sz="2400" dirty="0">
                <a:cs typeface="Times New Roman" panose="02020603050405020304" pitchFamily="18" charset="0"/>
              </a:rPr>
              <a:t>yardım ve işbirliği yapacak olan müesseseler tarafından iş bu </a:t>
            </a:r>
            <a:r>
              <a:rPr lang="tr-TR" altLang="tr-TR" sz="2400" b="1" dirty="0">
                <a:cs typeface="Times New Roman" panose="02020603050405020304" pitchFamily="18" charset="0"/>
              </a:rPr>
              <a:t>yardımlaşmanın nelerden ibaret olacağını belirten </a:t>
            </a:r>
            <a:r>
              <a:rPr lang="tr-TR" altLang="tr-TR" sz="2400" dirty="0">
                <a:cs typeface="Times New Roman" panose="02020603050405020304" pitchFamily="18" charset="0"/>
              </a:rPr>
              <a:t>müşterek bir protokol tanzim edilir. </a:t>
            </a:r>
            <a:endParaRPr lang="tr-TR" altLang="tr-TR" sz="2400" dirty="0" smtClean="0">
              <a:cs typeface="Times New Roman" panose="02020603050405020304" pitchFamily="18" charset="0"/>
            </a:endParaRPr>
          </a:p>
          <a:p>
            <a:pPr algn="just">
              <a:buClr>
                <a:srgbClr val="002060"/>
              </a:buClr>
              <a:defRPr/>
            </a:pPr>
            <a:endParaRPr lang="tr-TR" altLang="tr-TR" sz="800" dirty="0">
              <a:cs typeface="Times New Roman" panose="02020603050405020304" pitchFamily="18" charset="0"/>
            </a:endParaRPr>
          </a:p>
          <a:p>
            <a:pPr marL="342900" indent="-342900" algn="just">
              <a:buClr>
                <a:srgbClr val="002060"/>
              </a:buClr>
              <a:buFont typeface="Wingdings" panose="05000000000000000000" pitchFamily="2" charset="2"/>
              <a:buChar char="Ø"/>
              <a:defRPr/>
            </a:pPr>
            <a:r>
              <a:rPr lang="tr-TR" altLang="tr-TR" sz="2400" dirty="0">
                <a:cs typeface="Times New Roman" panose="02020603050405020304" pitchFamily="18" charset="0"/>
              </a:rPr>
              <a:t>Plan yapmakla yükümlü daire ve müesseselerin bu konuda </a:t>
            </a:r>
            <a:r>
              <a:rPr lang="tr-TR" altLang="tr-TR" sz="2400" dirty="0" smtClean="0">
                <a:cs typeface="Times New Roman" panose="02020603050405020304" pitchFamily="18" charset="0"/>
              </a:rPr>
              <a:t>yeterli çalışma yapılmadığı gözlemlenmiştir. Bu konuda daha hassas olmaları önem arz etmektedir.</a:t>
            </a:r>
            <a:endParaRPr lang="tr-TR" altLang="tr-TR" sz="2400" dirty="0">
              <a:cs typeface="Times New Roman" panose="02020603050405020304" pitchFamily="18" charset="0"/>
            </a:endParaRPr>
          </a:p>
        </p:txBody>
      </p:sp>
      <p:pic>
        <p:nvPicPr>
          <p:cNvPr id="5" name="Resim 4"/>
          <p:cNvPicPr>
            <a:picLocks noChangeAspect="1"/>
          </p:cNvPicPr>
          <p:nvPr/>
        </p:nvPicPr>
        <p:blipFill>
          <a:blip r:embed="rId3" cstate="print"/>
          <a:stretch>
            <a:fillRect/>
          </a:stretch>
        </p:blipFill>
        <p:spPr>
          <a:xfrm>
            <a:off x="7793643" y="1382759"/>
            <a:ext cx="2435034" cy="1628408"/>
          </a:xfrm>
          <a:prstGeom prst="rect">
            <a:avLst/>
          </a:prstGeom>
        </p:spPr>
      </p:pic>
      <p:sp>
        <p:nvSpPr>
          <p:cNvPr id="9" name="Metin kutusu 8"/>
          <p:cNvSpPr txBox="1"/>
          <p:nvPr/>
        </p:nvSpPr>
        <p:spPr>
          <a:xfrm>
            <a:off x="8054110" y="5874327"/>
            <a:ext cx="2373746" cy="830997"/>
          </a:xfrm>
          <a:prstGeom prst="rect">
            <a:avLst/>
          </a:prstGeom>
          <a:noFill/>
        </p:spPr>
        <p:txBody>
          <a:bodyPr wrap="square" rtlCol="0">
            <a:spAutoFit/>
          </a:bodyPr>
          <a:lstStyle/>
          <a:p>
            <a:r>
              <a:rPr lang="tr-TR" sz="2400" b="1" i="1" dirty="0" smtClean="0">
                <a:solidFill>
                  <a:srgbClr val="002060"/>
                </a:solidFill>
              </a:rPr>
              <a:t>Kiminle, Neden???</a:t>
            </a:r>
            <a:endParaRPr lang="tr-TR" sz="2400" b="1" i="1" dirty="0">
              <a:solidFill>
                <a:srgbClr val="002060"/>
              </a:solidFill>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2" y="128555"/>
            <a:ext cx="1189620" cy="1053700"/>
          </a:xfrm>
          <a:prstGeom prst="rect">
            <a:avLst/>
          </a:prstGeom>
        </p:spPr>
      </p:pic>
      <p:sp>
        <p:nvSpPr>
          <p:cNvPr id="11" name="Dikdörtgen 10"/>
          <p:cNvSpPr/>
          <p:nvPr/>
        </p:nvSpPr>
        <p:spPr>
          <a:xfrm>
            <a:off x="1394691" y="424872"/>
            <a:ext cx="8833985" cy="1046440"/>
          </a:xfrm>
          <a:prstGeom prst="rect">
            <a:avLst/>
          </a:prstGeom>
        </p:spPr>
        <p:txBody>
          <a:bodyPr wrap="square">
            <a:spAutoFit/>
          </a:bodyPr>
          <a:lstStyle/>
          <a:p>
            <a:pPr algn="ctr"/>
            <a:r>
              <a:rPr lang="tr-TR" altLang="tr-TR" sz="3000" b="1" dirty="0">
                <a:solidFill>
                  <a:srgbClr val="FF0000"/>
                </a:solidFill>
              </a:rPr>
              <a:t>DAİRE VE MÜESSESELERE AİT SİVİL SAVUNMA SERVİSLERİ, KURULUŞ, GÖREV VE FAALİYETLER</a:t>
            </a:r>
            <a:r>
              <a:rPr lang="tr-TR" altLang="tr-TR" sz="3200" b="1" dirty="0">
                <a:solidFill>
                  <a:srgbClr val="FF0000"/>
                </a:solidFill>
              </a:rPr>
              <a:t>İ</a:t>
            </a:r>
            <a:endParaRPr lang="tr-TR" sz="3200" dirty="0"/>
          </a:p>
        </p:txBody>
      </p:sp>
    </p:spTree>
    <p:extLst>
      <p:ext uri="{BB962C8B-B14F-4D97-AF65-F5344CB8AC3E}">
        <p14:creationId xmlns:p14="http://schemas.microsoft.com/office/powerpoint/2010/main" val="1379505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673" y="267630"/>
            <a:ext cx="1535700"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43</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099127" y="1006764"/>
            <a:ext cx="6275093" cy="646331"/>
          </a:xfrm>
          <a:prstGeom prst="rect">
            <a:avLst/>
          </a:prstGeom>
          <a:noFill/>
        </p:spPr>
        <p:txBody>
          <a:bodyPr wrap="square" rtlCol="0">
            <a:spAutoFit/>
          </a:bodyPr>
          <a:lstStyle/>
          <a:p>
            <a:r>
              <a:rPr lang="tr-TR" altLang="tr-TR" sz="3600" b="1" dirty="0">
                <a:solidFill>
                  <a:srgbClr val="FF0000"/>
                </a:solidFill>
              </a:rPr>
              <a:t> </a:t>
            </a:r>
            <a:r>
              <a:rPr lang="tr-TR" altLang="tr-TR" sz="3200" b="1" dirty="0" smtClean="0">
                <a:solidFill>
                  <a:srgbClr val="FF0000"/>
                </a:solidFill>
              </a:rPr>
              <a:t>GENEL</a:t>
            </a:r>
            <a:r>
              <a:rPr lang="tr-TR" altLang="tr-TR" sz="3600" b="1" dirty="0" smtClean="0">
                <a:solidFill>
                  <a:srgbClr val="FF0000"/>
                </a:solidFill>
              </a:rPr>
              <a:t> </a:t>
            </a:r>
            <a:r>
              <a:rPr lang="tr-TR" altLang="tr-TR" sz="3200" b="1" dirty="0" smtClean="0">
                <a:solidFill>
                  <a:srgbClr val="FF0000"/>
                </a:solidFill>
              </a:rPr>
              <a:t>SİVİL </a:t>
            </a:r>
            <a:r>
              <a:rPr lang="tr-TR" altLang="tr-TR" sz="3200" b="1" dirty="0">
                <a:solidFill>
                  <a:srgbClr val="FF0000"/>
                </a:solidFill>
              </a:rPr>
              <a:t>SAVUNMA TEDBİRLERİ</a:t>
            </a:r>
          </a:p>
        </p:txBody>
      </p:sp>
      <p:sp>
        <p:nvSpPr>
          <p:cNvPr id="6" name="Metin kutusu 5"/>
          <p:cNvSpPr txBox="1"/>
          <p:nvPr/>
        </p:nvSpPr>
        <p:spPr>
          <a:xfrm>
            <a:off x="928378" y="2089856"/>
            <a:ext cx="9564916" cy="4154984"/>
          </a:xfrm>
          <a:prstGeom prst="rect">
            <a:avLst/>
          </a:prstGeom>
          <a:noFill/>
        </p:spPr>
        <p:txBody>
          <a:bodyPr wrap="square" rtlCol="0">
            <a:spAutoFit/>
          </a:bodyPr>
          <a:lstStyle/>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Düşman taarruzuna uğraması halinde; </a:t>
            </a:r>
            <a:r>
              <a:rPr lang="tr-TR" altLang="tr-TR" sz="2400" b="1" dirty="0" smtClean="0">
                <a:cs typeface="Times New Roman" panose="02020603050405020304" pitchFamily="18" charset="0"/>
              </a:rPr>
              <a:t>tehlikeye </a:t>
            </a:r>
            <a:r>
              <a:rPr lang="tr-TR" altLang="tr-TR" sz="2400" b="1" dirty="0">
                <a:cs typeface="Times New Roman" panose="02020603050405020304" pitchFamily="18" charset="0"/>
              </a:rPr>
              <a:t>karşı   önceden  hazırlıklı   olmanız</a:t>
            </a:r>
            <a:r>
              <a:rPr lang="tr-TR" altLang="tr-TR" sz="2400" dirty="0">
                <a:cs typeface="Times New Roman" panose="02020603050405020304" pitchFamily="18" charset="0"/>
              </a:rPr>
              <a:t>   ve  bazı önemli tedbirleri almanız </a:t>
            </a:r>
            <a:r>
              <a:rPr lang="tr-TR" altLang="tr-TR" sz="2400" dirty="0" smtClean="0">
                <a:cs typeface="Times New Roman" panose="02020603050405020304" pitchFamily="18" charset="0"/>
              </a:rPr>
              <a:t>gerekmektedir</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Her ailenin, her ferdin kendi canını ve malını koruması </a:t>
            </a:r>
            <a:r>
              <a:rPr lang="tr-TR" altLang="tr-TR" sz="2400" dirty="0" smtClean="0">
                <a:cs typeface="Times New Roman" panose="02020603050405020304" pitchFamily="18" charset="0"/>
              </a:rPr>
              <a:t>için </a:t>
            </a:r>
            <a:r>
              <a:rPr lang="tr-TR" altLang="tr-TR" sz="2400" b="1" dirty="0">
                <a:cs typeface="Times New Roman" panose="02020603050405020304" pitchFamily="18" charset="0"/>
              </a:rPr>
              <a:t>gereken   tertibat   ve   malzemeyi </a:t>
            </a:r>
            <a:r>
              <a:rPr lang="tr-TR" altLang="tr-TR" sz="2400" b="1" dirty="0" smtClean="0">
                <a:cs typeface="Times New Roman" panose="02020603050405020304" pitchFamily="18" charset="0"/>
              </a:rPr>
              <a:t>kendi  </a:t>
            </a:r>
            <a:r>
              <a:rPr lang="tr-TR" altLang="tr-TR" sz="2400" b="1" dirty="0">
                <a:cs typeface="Times New Roman" panose="02020603050405020304" pitchFamily="18" charset="0"/>
              </a:rPr>
              <a:t>imkanları </a:t>
            </a:r>
            <a:r>
              <a:rPr lang="tr-TR" altLang="tr-TR" sz="2400" b="1" dirty="0" smtClean="0">
                <a:cs typeface="Times New Roman" panose="02020603050405020304" pitchFamily="18" charset="0"/>
              </a:rPr>
              <a:t>ile </a:t>
            </a:r>
            <a:r>
              <a:rPr lang="tr-TR" altLang="tr-TR" sz="2400" b="1" dirty="0">
                <a:cs typeface="Times New Roman" panose="02020603050405020304" pitchFamily="18" charset="0"/>
              </a:rPr>
              <a:t>sağlaması </a:t>
            </a:r>
            <a:r>
              <a:rPr lang="tr-TR" altLang="tr-TR" sz="2400" dirty="0">
                <a:cs typeface="Times New Roman" panose="02020603050405020304" pitchFamily="18" charset="0"/>
              </a:rPr>
              <a:t>bir felaket halinde nasıl hareket edeceğini bilmesi çok önemlidir. </a:t>
            </a:r>
            <a:endParaRPr lang="tr-TR" altLang="tr-TR" sz="24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Gerekli bilgiler, resmi kanallardan, televizyon ve radyodan </a:t>
            </a:r>
            <a:r>
              <a:rPr lang="tr-TR" altLang="tr-TR" sz="2400" b="1" dirty="0">
                <a:cs typeface="Times New Roman" panose="02020603050405020304" pitchFamily="18" charset="0"/>
              </a:rPr>
              <a:t>verileceğinden </a:t>
            </a:r>
            <a:r>
              <a:rPr lang="tr-TR" altLang="tr-TR" sz="2400" b="1" dirty="0" smtClean="0">
                <a:cs typeface="Times New Roman" panose="02020603050405020304" pitchFamily="18" charset="0"/>
              </a:rPr>
              <a:t>yayınları </a:t>
            </a:r>
            <a:r>
              <a:rPr lang="tr-TR" altLang="tr-TR" sz="2400" dirty="0" smtClean="0">
                <a:cs typeface="Times New Roman" panose="02020603050405020304" pitchFamily="18" charset="0"/>
              </a:rPr>
              <a:t>izleyiniz</a:t>
            </a:r>
            <a:r>
              <a:rPr lang="tr-TR" altLang="tr-TR" sz="2400" dirty="0">
                <a:cs typeface="Times New Roman" panose="02020603050405020304" pitchFamily="18" charset="0"/>
              </a:rPr>
              <a:t>. </a:t>
            </a:r>
            <a:r>
              <a:rPr lang="tr-TR" altLang="tr-TR" sz="2400" dirty="0" smtClean="0">
                <a:cs typeface="Times New Roman" panose="02020603050405020304" pitchFamily="18" charset="0"/>
              </a:rPr>
              <a:t>Sivil savunma ve </a:t>
            </a:r>
            <a:r>
              <a:rPr lang="tr-TR" altLang="tr-TR" sz="2400" dirty="0">
                <a:cs typeface="Times New Roman" panose="02020603050405020304" pitchFamily="18" charset="0"/>
              </a:rPr>
              <a:t>diğer emniyet görevlilerinin emirlerine uyunuz. Söylentilere ve diğer haberlere inanmayınız. 	</a:t>
            </a:r>
            <a:endParaRPr lang="tr-TR" altLang="tr-TR" sz="2400" dirty="0" smtClean="0">
              <a:cs typeface="Times New Roman" panose="02020603050405020304" pitchFamily="18" charset="0"/>
            </a:endParaRP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Binanızda </a:t>
            </a:r>
            <a:r>
              <a:rPr lang="tr-TR" altLang="tr-TR" sz="2400" b="1" dirty="0">
                <a:cs typeface="Times New Roman" panose="02020603050405020304" pitchFamily="18" charset="0"/>
              </a:rPr>
              <a:t>sığınak yeri yoksa</a:t>
            </a:r>
            <a:r>
              <a:rPr lang="tr-TR" altLang="tr-TR" sz="2400" dirty="0">
                <a:cs typeface="Times New Roman" panose="02020603050405020304" pitchFamily="18" charset="0"/>
              </a:rPr>
              <a:t>, evinizin içinde elverişli bir odayı </a:t>
            </a:r>
            <a:r>
              <a:rPr lang="tr-TR" altLang="tr-TR" sz="2400" b="1" dirty="0">
                <a:cs typeface="Times New Roman" panose="02020603050405020304" pitchFamily="18" charset="0"/>
              </a:rPr>
              <a:t>sığınma yeri </a:t>
            </a:r>
            <a:r>
              <a:rPr lang="tr-TR" altLang="tr-TR" sz="2400" dirty="0">
                <a:cs typeface="Times New Roman" panose="02020603050405020304" pitchFamily="18" charset="0"/>
              </a:rPr>
              <a:t>olarak ayırınız..</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24966" cy="1064405"/>
          </a:xfrm>
          <a:prstGeom prst="rect">
            <a:avLst/>
          </a:prstGeom>
        </p:spPr>
      </p:pic>
      <p:pic>
        <p:nvPicPr>
          <p:cNvPr id="2054" name="Picture 6" descr="DEPREM ÃANTAS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2030" y="275957"/>
            <a:ext cx="2598332" cy="16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963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45" y="267630"/>
            <a:ext cx="1618828"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44</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459346" y="886691"/>
            <a:ext cx="6229174" cy="584775"/>
          </a:xfrm>
          <a:prstGeom prst="rect">
            <a:avLst/>
          </a:prstGeom>
          <a:noFill/>
        </p:spPr>
        <p:txBody>
          <a:bodyPr wrap="square" rtlCol="0">
            <a:spAutoFit/>
          </a:bodyPr>
          <a:lstStyle/>
          <a:p>
            <a:r>
              <a:rPr lang="tr-TR" altLang="tr-TR" sz="3200" b="1" dirty="0" smtClean="0">
                <a:solidFill>
                  <a:srgbClr val="FF0000"/>
                </a:solidFill>
              </a:rPr>
              <a:t>GENEL SİVİL </a:t>
            </a:r>
            <a:r>
              <a:rPr lang="tr-TR" altLang="tr-TR" sz="3200" b="1" dirty="0">
                <a:solidFill>
                  <a:srgbClr val="FF0000"/>
                </a:solidFill>
              </a:rPr>
              <a:t>SAVUNMA TEDBİRLERİ</a:t>
            </a:r>
          </a:p>
        </p:txBody>
      </p:sp>
      <p:sp>
        <p:nvSpPr>
          <p:cNvPr id="6" name="Metin kutusu 5"/>
          <p:cNvSpPr txBox="1"/>
          <p:nvPr/>
        </p:nvSpPr>
        <p:spPr>
          <a:xfrm>
            <a:off x="928378" y="1844424"/>
            <a:ext cx="9286136" cy="4401205"/>
          </a:xfrm>
          <a:prstGeom prst="rect">
            <a:avLst/>
          </a:prstGeom>
          <a:noFill/>
        </p:spPr>
        <p:txBody>
          <a:bodyPr wrap="square" rtlCol="0">
            <a:spAutoFit/>
          </a:bodyPr>
          <a:lstStyle/>
          <a:p>
            <a:pPr marL="285750" indent="-285750" algn="just">
              <a:buClr>
                <a:srgbClr val="002060"/>
              </a:buClr>
              <a:buFont typeface="Wingdings" panose="05000000000000000000" pitchFamily="2" charset="2"/>
              <a:buChar char="Ø"/>
              <a:defRPr/>
            </a:pPr>
            <a:r>
              <a:rPr lang="tr-TR" altLang="tr-TR" sz="2400" b="1" dirty="0">
                <a:cs typeface="Times New Roman" panose="02020603050405020304" pitchFamily="18" charset="0"/>
              </a:rPr>
              <a:t>Sığınma yerlerinde bulundurulması gereken </a:t>
            </a:r>
            <a:r>
              <a:rPr lang="tr-TR" altLang="tr-TR" sz="2400" dirty="0">
                <a:cs typeface="Times New Roman" panose="02020603050405020304" pitchFamily="18" charset="0"/>
              </a:rPr>
              <a:t>yiyecek, içecek, yakacak,   aydınlatma, </a:t>
            </a:r>
            <a:r>
              <a:rPr lang="tr-TR" altLang="tr-TR" sz="2400" dirty="0" smtClean="0">
                <a:cs typeface="Times New Roman" panose="02020603050405020304" pitchFamily="18" charset="0"/>
              </a:rPr>
              <a:t> </a:t>
            </a:r>
            <a:r>
              <a:rPr lang="tr-TR" altLang="tr-TR" sz="2400" dirty="0">
                <a:cs typeface="Times New Roman" panose="02020603050405020304" pitchFamily="18" charset="0"/>
              </a:rPr>
              <a:t>ilkyardım  ve  kurtarma malzemelerini hazır bulundurunuz</a:t>
            </a:r>
            <a:r>
              <a:rPr lang="tr-TR" altLang="tr-TR" sz="2400" dirty="0" smtClean="0">
                <a:cs typeface="Times New Roman" panose="02020603050405020304" pitchFamily="18" charset="0"/>
              </a:rPr>
              <a:t>.</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Binanızda ve etrafında odun, kömür, gaz, benzin, kağıt, kuru ot, kırpıntı, eski eşya vb. gibi yanıcı maddeler varsa bunları binalardan uzaklaştırıp </a:t>
            </a:r>
            <a:r>
              <a:rPr lang="tr-TR" altLang="tr-TR" sz="2400" b="1" dirty="0">
                <a:cs typeface="Times New Roman" panose="02020603050405020304" pitchFamily="18" charset="0"/>
              </a:rPr>
              <a:t>yangın tehlikesi olmayacak emniyetli </a:t>
            </a:r>
            <a:r>
              <a:rPr lang="tr-TR" altLang="tr-TR" sz="2400" dirty="0">
                <a:cs typeface="Times New Roman" panose="02020603050405020304" pitchFamily="18" charset="0"/>
              </a:rPr>
              <a:t>yerlerde muhafaza ediniz</a:t>
            </a:r>
            <a:r>
              <a:rPr lang="tr-TR" altLang="tr-TR" sz="2400" dirty="0" smtClean="0">
                <a:cs typeface="Times New Roman" panose="02020603050405020304" pitchFamily="18" charset="0"/>
              </a:rPr>
              <a:t>.</a:t>
            </a:r>
          </a:p>
          <a:p>
            <a:pPr marL="285750" indent="-285750" algn="just">
              <a:buClr>
                <a:srgbClr val="002060"/>
              </a:buClr>
              <a:buFont typeface="Wingdings" panose="05000000000000000000" pitchFamily="2" charset="2"/>
              <a:buChar char="Ø"/>
              <a:defRPr/>
            </a:pPr>
            <a:endParaRPr lang="tr-TR" altLang="tr-TR" sz="800" dirty="0">
              <a:cs typeface="Times New Roman" panose="02020603050405020304" pitchFamily="18" charset="0"/>
            </a:endParaRPr>
          </a:p>
          <a:p>
            <a:pPr marL="285750" indent="-285750" algn="just">
              <a:buClr>
                <a:srgbClr val="002060"/>
              </a:buClr>
              <a:buFont typeface="Wingdings" panose="05000000000000000000" pitchFamily="2" charset="2"/>
              <a:buChar char="Ø"/>
              <a:defRPr/>
            </a:pPr>
            <a:r>
              <a:rPr lang="tr-TR" altLang="tr-TR" sz="2400" dirty="0">
                <a:cs typeface="Times New Roman" panose="02020603050405020304" pitchFamily="18" charset="0"/>
              </a:rPr>
              <a:t>Seferberlik veya savaş halinde ışıkların söndürülmesi ve karartma yapılması için radyo, televizyon ve diğer yayın araçları ile ani bir duyuru </a:t>
            </a:r>
            <a:r>
              <a:rPr lang="tr-TR" altLang="tr-TR" sz="2400" dirty="0" smtClean="0">
                <a:cs typeface="Times New Roman" panose="02020603050405020304" pitchFamily="18" charset="0"/>
              </a:rPr>
              <a:t>yapılabileceğinden ışıkların dışarıdan </a:t>
            </a:r>
            <a:r>
              <a:rPr lang="tr-TR" altLang="tr-TR" sz="2400" dirty="0">
                <a:cs typeface="Times New Roman" panose="02020603050405020304" pitchFamily="18" charset="0"/>
              </a:rPr>
              <a:t>ve özellikle havadan gözükmemesini sağlamak için </a:t>
            </a:r>
            <a:r>
              <a:rPr lang="tr-TR" altLang="tr-TR" sz="2400" b="1" dirty="0">
                <a:cs typeface="Times New Roman" panose="02020603050405020304" pitchFamily="18" charset="0"/>
              </a:rPr>
              <a:t>pencereleri kapatacak siyah perde, koyu renkli mukavva, karton, halı, battaniye</a:t>
            </a:r>
            <a:r>
              <a:rPr lang="tr-TR" altLang="tr-TR" sz="2400" dirty="0">
                <a:cs typeface="Times New Roman" panose="02020603050405020304" pitchFamily="18" charset="0"/>
              </a:rPr>
              <a:t> gibi malzemeleri el altında bulundurunuz.</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198857" cy="1064405"/>
          </a:xfrm>
          <a:prstGeom prst="rect">
            <a:avLst/>
          </a:prstGeom>
        </p:spPr>
      </p:pic>
      <p:pic>
        <p:nvPicPr>
          <p:cNvPr id="13" name="Picture 2" descr="DEPREM ÃANTAS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7910" y="267630"/>
            <a:ext cx="2404661" cy="154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79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45</a:t>
            </a:fld>
            <a:endParaRPr lang="tr-TR" sz="2400" b="1" dirty="0">
              <a:solidFill>
                <a:schemeClr val="tx1"/>
              </a:solidFill>
              <a:latin typeface="Arial Black" panose="020B0A04020102020204" pitchFamily="34" charset="0"/>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2" y="128555"/>
            <a:ext cx="1180383" cy="1118354"/>
          </a:xfrm>
          <a:prstGeom prst="rect">
            <a:avLst/>
          </a:prstGeom>
        </p:spPr>
      </p:pic>
      <p:sp>
        <p:nvSpPr>
          <p:cNvPr id="5" name="Metin kutusu 4"/>
          <p:cNvSpPr txBox="1"/>
          <p:nvPr/>
        </p:nvSpPr>
        <p:spPr>
          <a:xfrm>
            <a:off x="1025236" y="1844425"/>
            <a:ext cx="9328728" cy="4007251"/>
          </a:xfrm>
          <a:prstGeom prst="rect">
            <a:avLst/>
          </a:prstGeom>
          <a:noFill/>
        </p:spPr>
        <p:txBody>
          <a:bodyPr wrap="square" rtlCol="0">
            <a:spAutoFit/>
          </a:bodyPr>
          <a:lstStyle/>
          <a:p>
            <a:pPr algn="just" fontAlgn="base">
              <a:spcBef>
                <a:spcPct val="20000"/>
              </a:spcBef>
              <a:spcAft>
                <a:spcPct val="0"/>
              </a:spcAft>
            </a:pPr>
            <a:r>
              <a:rPr lang="tr-TR" altLang="tr-TR" sz="2400" b="1" dirty="0">
                <a:solidFill>
                  <a:srgbClr val="7030A0"/>
                </a:solidFill>
              </a:rPr>
              <a:t>	</a:t>
            </a:r>
            <a:r>
              <a:rPr lang="tr-TR" altLang="tr-TR" sz="2400" b="1" dirty="0" smtClean="0">
                <a:solidFill>
                  <a:srgbClr val="7030A0"/>
                </a:solidFill>
              </a:rPr>
              <a:t>SIĞINAK </a:t>
            </a:r>
            <a:r>
              <a:rPr lang="tr-TR" altLang="tr-TR" sz="2400" b="1" dirty="0">
                <a:solidFill>
                  <a:srgbClr val="7030A0"/>
                </a:solidFill>
              </a:rPr>
              <a:t>: </a:t>
            </a:r>
            <a:r>
              <a:rPr lang="tr-TR" altLang="tr-TR" sz="2400" dirty="0"/>
              <a:t>Nükleer silahlardan korunmak maksadıyla, tercihan yer altında bulunan önceden inşa edilmiş tesislerdir. 15 gün ve daha fazlası için planlanır. Özel projesine göre barış döneminde </a:t>
            </a:r>
            <a:r>
              <a:rPr lang="tr-TR" altLang="tr-TR" sz="2400" dirty="0" err="1"/>
              <a:t>inşaa</a:t>
            </a:r>
            <a:r>
              <a:rPr lang="tr-TR" altLang="tr-TR" sz="2400" dirty="0"/>
              <a:t> edilir</a:t>
            </a:r>
            <a:r>
              <a:rPr lang="tr-TR" altLang="tr-TR" sz="2400" dirty="0" smtClean="0"/>
              <a:t>.</a:t>
            </a:r>
          </a:p>
          <a:p>
            <a:pPr lvl="0" algn="just" fontAlgn="base">
              <a:spcBef>
                <a:spcPct val="20000"/>
              </a:spcBef>
              <a:spcAft>
                <a:spcPct val="0"/>
              </a:spcAft>
            </a:pPr>
            <a:r>
              <a:rPr lang="tr-TR" altLang="tr-TR" sz="2400" b="1" dirty="0">
                <a:solidFill>
                  <a:srgbClr val="7030A0"/>
                </a:solidFill>
              </a:rPr>
              <a:t>	Bulundurulacak Yiyecek Ve İçecek Maddeleri:</a:t>
            </a:r>
            <a:r>
              <a:rPr lang="tr-TR" altLang="tr-TR" sz="2400" dirty="0">
                <a:solidFill>
                  <a:srgbClr val="7030A0"/>
                </a:solidFill>
              </a:rPr>
              <a:t> </a:t>
            </a:r>
            <a:r>
              <a:rPr lang="tr-TR" altLang="tr-TR" sz="2400" dirty="0"/>
              <a:t>İçme Suyu (28 </a:t>
            </a:r>
            <a:r>
              <a:rPr lang="tr-TR" altLang="tr-TR" sz="2400" dirty="0" err="1"/>
              <a:t>Lt</a:t>
            </a:r>
            <a:r>
              <a:rPr lang="tr-TR" altLang="tr-TR" sz="2400" dirty="0"/>
              <a:t>.) Konserve, Hazır Çorba, Bisküvi, </a:t>
            </a:r>
            <a:r>
              <a:rPr lang="tr-TR" altLang="tr-TR" sz="2400" dirty="0" err="1"/>
              <a:t>Kavurna</a:t>
            </a:r>
            <a:r>
              <a:rPr lang="tr-TR" altLang="tr-TR" sz="2400" dirty="0"/>
              <a:t>, Et, Peynir, Yağ, Ekmek, Şeker, Vs. </a:t>
            </a:r>
          </a:p>
          <a:p>
            <a:pPr lvl="0" algn="just" fontAlgn="base">
              <a:spcBef>
                <a:spcPct val="20000"/>
              </a:spcBef>
              <a:spcAft>
                <a:spcPct val="0"/>
              </a:spcAft>
            </a:pPr>
            <a:r>
              <a:rPr lang="tr-TR" altLang="tr-TR" sz="2400" b="1" dirty="0">
                <a:solidFill>
                  <a:srgbClr val="7030A0"/>
                </a:solidFill>
              </a:rPr>
              <a:t>	Tıbbi </a:t>
            </a:r>
            <a:r>
              <a:rPr lang="tr-TR" altLang="tr-TR" sz="2400" b="1" dirty="0" err="1">
                <a:solidFill>
                  <a:srgbClr val="7030A0"/>
                </a:solidFill>
              </a:rPr>
              <a:t>Malzeme:</a:t>
            </a:r>
            <a:r>
              <a:rPr lang="tr-TR" altLang="tr-TR" sz="2400" dirty="0" err="1"/>
              <a:t>Makas</a:t>
            </a:r>
            <a:r>
              <a:rPr lang="tr-TR" altLang="tr-TR" sz="2400" dirty="0"/>
              <a:t>, Sabun, Sargı Bezleri, Pamuk, Oksijenli Su, </a:t>
            </a:r>
            <a:r>
              <a:rPr lang="tr-TR" altLang="tr-TR" sz="2400" dirty="0" err="1"/>
              <a:t>Tendürdiyot</a:t>
            </a:r>
            <a:r>
              <a:rPr lang="tr-TR" altLang="tr-TR" sz="2400" dirty="0"/>
              <a:t>, </a:t>
            </a:r>
            <a:r>
              <a:rPr lang="tr-TR" altLang="tr-TR" sz="2400" dirty="0" err="1"/>
              <a:t>v.b</a:t>
            </a:r>
            <a:r>
              <a:rPr lang="tr-TR" altLang="tr-TR" sz="2400" dirty="0"/>
              <a:t>.</a:t>
            </a:r>
          </a:p>
          <a:p>
            <a:pPr lvl="0" algn="just" fontAlgn="base">
              <a:spcBef>
                <a:spcPct val="20000"/>
              </a:spcBef>
              <a:spcAft>
                <a:spcPct val="0"/>
              </a:spcAft>
            </a:pPr>
            <a:r>
              <a:rPr lang="tr-TR" altLang="tr-TR" sz="2400" b="1" dirty="0">
                <a:solidFill>
                  <a:srgbClr val="7030A0"/>
                </a:solidFill>
              </a:rPr>
              <a:t>	Diğer Malzemeler: </a:t>
            </a:r>
            <a:r>
              <a:rPr lang="tr-TR" altLang="tr-TR" sz="2400" dirty="0"/>
              <a:t>Yatak, Battaniye, Pilli Radyo, </a:t>
            </a:r>
            <a:r>
              <a:rPr lang="tr-TR" altLang="tr-TR" sz="2400" dirty="0" err="1"/>
              <a:t>Elfeneri</a:t>
            </a:r>
            <a:r>
              <a:rPr lang="tr-TR" altLang="tr-TR" sz="2400" dirty="0"/>
              <a:t>, Çatal, Kaşık, Bıçak, Bardak, Tabak, Kibrit, Mum, Saat, Gazete, Kitap Ve Özel Malzemeler</a:t>
            </a:r>
            <a:r>
              <a:rPr lang="tr-TR" altLang="tr-TR" sz="2400" dirty="0" smtClean="0"/>
              <a:t>.</a:t>
            </a:r>
            <a:endParaRPr lang="tr-TR" altLang="tr-TR" sz="2400" b="1" dirty="0">
              <a:solidFill>
                <a:schemeClr val="bg1"/>
              </a:solidFill>
              <a:latin typeface="Times New Roman" panose="02020603050405020304" pitchFamily="18" charset="0"/>
            </a:endParaRPr>
          </a:p>
        </p:txBody>
      </p:sp>
      <p:sp>
        <p:nvSpPr>
          <p:cNvPr id="9" name="Metin kutusu 8"/>
          <p:cNvSpPr txBox="1"/>
          <p:nvPr/>
        </p:nvSpPr>
        <p:spPr>
          <a:xfrm>
            <a:off x="1764930" y="692727"/>
            <a:ext cx="7855712" cy="646331"/>
          </a:xfrm>
          <a:prstGeom prst="rect">
            <a:avLst/>
          </a:prstGeom>
          <a:noFill/>
        </p:spPr>
        <p:txBody>
          <a:bodyPr wrap="square" rtlCol="0">
            <a:spAutoFit/>
          </a:bodyPr>
          <a:lstStyle/>
          <a:p>
            <a:r>
              <a:rPr lang="tr-TR" altLang="tr-TR" sz="3600" b="1" dirty="0" smtClean="0">
                <a:solidFill>
                  <a:srgbClr val="FF0000"/>
                </a:solidFill>
              </a:rPr>
              <a:t>SIĞINAK VE SIĞINMA YERİ NİTELİKLERİ</a:t>
            </a:r>
            <a:endParaRPr lang="sv-SE" altLang="tr-TR" sz="3600" b="1" dirty="0">
              <a:solidFill>
                <a:srgbClr val="FF0000"/>
              </a:solidFill>
            </a:endParaRPr>
          </a:p>
        </p:txBody>
      </p:sp>
    </p:spTree>
    <p:extLst>
      <p:ext uri="{BB962C8B-B14F-4D97-AF65-F5344CB8AC3E}">
        <p14:creationId xmlns:p14="http://schemas.microsoft.com/office/powerpoint/2010/main" val="16548573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46</a:t>
            </a:fld>
            <a:endParaRPr lang="tr-TR" sz="2400" b="1" dirty="0">
              <a:solidFill>
                <a:schemeClr val="tx1"/>
              </a:solidFill>
              <a:latin typeface="Arial Black" panose="020B0A04020102020204" pitchFamily="34" charset="0"/>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62" y="128555"/>
            <a:ext cx="1180383" cy="1118354"/>
          </a:xfrm>
          <a:prstGeom prst="rect">
            <a:avLst/>
          </a:prstGeom>
        </p:spPr>
      </p:pic>
      <p:sp>
        <p:nvSpPr>
          <p:cNvPr id="9" name="Metin kutusu 8"/>
          <p:cNvSpPr txBox="1"/>
          <p:nvPr/>
        </p:nvSpPr>
        <p:spPr>
          <a:xfrm>
            <a:off x="1837346" y="495657"/>
            <a:ext cx="7783296" cy="646331"/>
          </a:xfrm>
          <a:prstGeom prst="rect">
            <a:avLst/>
          </a:prstGeom>
          <a:noFill/>
        </p:spPr>
        <p:txBody>
          <a:bodyPr wrap="square" rtlCol="0">
            <a:spAutoFit/>
          </a:bodyPr>
          <a:lstStyle/>
          <a:p>
            <a:r>
              <a:rPr lang="tr-TR" altLang="tr-TR" sz="3600" b="1" dirty="0" smtClean="0">
                <a:solidFill>
                  <a:srgbClr val="FF0000"/>
                </a:solidFill>
              </a:rPr>
              <a:t>SIĞINAK VE SIĞINMA YERİ NİTELİKLERİ</a:t>
            </a:r>
            <a:endParaRPr lang="sv-SE" altLang="tr-TR" sz="3600" b="1" dirty="0">
              <a:solidFill>
                <a:srgbClr val="FF0000"/>
              </a:solidFill>
            </a:endParaRPr>
          </a:p>
        </p:txBody>
      </p:sp>
      <p:pic>
        <p:nvPicPr>
          <p:cNvPr id="4098" name="Picture 2" descr="Ä°lgili resi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2660" y="1402690"/>
            <a:ext cx="7229742" cy="5048584"/>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383692" y="1521258"/>
            <a:ext cx="2436976" cy="646331"/>
          </a:xfrm>
          <a:prstGeom prst="rect">
            <a:avLst/>
          </a:prstGeom>
          <a:noFill/>
        </p:spPr>
        <p:txBody>
          <a:bodyPr wrap="square" rtlCol="0">
            <a:spAutoFit/>
          </a:bodyPr>
          <a:lstStyle/>
          <a:p>
            <a:r>
              <a:rPr lang="tr-TR" altLang="tr-TR" sz="3600" b="1" dirty="0" smtClean="0">
                <a:solidFill>
                  <a:srgbClr val="002060"/>
                </a:solidFill>
              </a:rPr>
              <a:t>Sığınak Yeri </a:t>
            </a:r>
            <a:endParaRPr lang="sv-SE" altLang="tr-TR" sz="3600" b="1" dirty="0">
              <a:solidFill>
                <a:srgbClr val="002060"/>
              </a:solidFill>
            </a:endParaRPr>
          </a:p>
        </p:txBody>
      </p:sp>
    </p:spTree>
    <p:extLst>
      <p:ext uri="{BB962C8B-B14F-4D97-AF65-F5344CB8AC3E}">
        <p14:creationId xmlns:p14="http://schemas.microsoft.com/office/powerpoint/2010/main" val="3034592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47</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671781" y="609601"/>
            <a:ext cx="8220363" cy="646331"/>
          </a:xfrm>
          <a:prstGeom prst="rect">
            <a:avLst/>
          </a:prstGeom>
          <a:noFill/>
        </p:spPr>
        <p:txBody>
          <a:bodyPr wrap="square" rtlCol="0">
            <a:spAutoFit/>
          </a:bodyPr>
          <a:lstStyle/>
          <a:p>
            <a:r>
              <a:rPr lang="tr-TR" altLang="tr-TR" sz="3600" b="1" dirty="0">
                <a:solidFill>
                  <a:srgbClr val="FF0000"/>
                </a:solidFill>
              </a:rPr>
              <a:t>SIĞINAK VE SIĞINMA YERİ NİTELİKLERİ</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sp>
        <p:nvSpPr>
          <p:cNvPr id="5" name="Metin kutusu 4"/>
          <p:cNvSpPr txBox="1"/>
          <p:nvPr/>
        </p:nvSpPr>
        <p:spPr>
          <a:xfrm>
            <a:off x="623846" y="1844424"/>
            <a:ext cx="9869448" cy="4893647"/>
          </a:xfrm>
          <a:prstGeom prst="rect">
            <a:avLst/>
          </a:prstGeom>
          <a:noFill/>
        </p:spPr>
        <p:txBody>
          <a:bodyPr wrap="square" rtlCol="0">
            <a:spAutoFit/>
          </a:bodyPr>
          <a:lstStyle/>
          <a:p>
            <a:pPr lvl="0" fontAlgn="base">
              <a:spcAft>
                <a:spcPct val="0"/>
              </a:spcAft>
            </a:pPr>
            <a:r>
              <a:rPr lang="tr-TR" altLang="tr-TR" sz="2400" dirty="0"/>
              <a:t>	</a:t>
            </a:r>
            <a:r>
              <a:rPr lang="tr-TR" altLang="tr-TR" sz="2400" b="1" dirty="0">
                <a:solidFill>
                  <a:srgbClr val="7030A0"/>
                </a:solidFill>
              </a:rPr>
              <a:t>SIĞINMA YERİ: </a:t>
            </a:r>
            <a:r>
              <a:rPr lang="tr-TR" altLang="tr-TR" sz="2400" dirty="0"/>
              <a:t>Kimyasal savaş maddelerine karşı korunmak maksadıyla ev ve işyerlerinin uygun bölümlerinin dış ortamla temasının kesilmesiyle,  hazırlanabilen oda </a:t>
            </a:r>
            <a:r>
              <a:rPr lang="tr-TR" altLang="tr-TR" sz="2400" dirty="0" err="1"/>
              <a:t>v.b</a:t>
            </a:r>
            <a:r>
              <a:rPr lang="tr-TR" altLang="tr-TR" sz="2400" dirty="0"/>
              <a:t>. yerlerdir. Binanın her katı olabilir. 10 </a:t>
            </a:r>
            <a:r>
              <a:rPr lang="tr-TR" altLang="tr-TR" sz="2400" dirty="0" smtClean="0"/>
              <a:t>Dakika </a:t>
            </a:r>
            <a:r>
              <a:rPr lang="tr-TR" altLang="tr-TR" sz="2400" dirty="0"/>
              <a:t>ile 1 kaç saat için planlanır</a:t>
            </a:r>
            <a:r>
              <a:rPr lang="tr-TR" altLang="tr-TR" sz="2400" dirty="0" smtClean="0"/>
              <a:t>.</a:t>
            </a:r>
          </a:p>
          <a:p>
            <a:pPr fontAlgn="base">
              <a:spcAft>
                <a:spcPct val="0"/>
              </a:spcAft>
            </a:pPr>
            <a:r>
              <a:rPr lang="tr-TR" altLang="tr-TR" sz="2400" dirty="0"/>
              <a:t>	</a:t>
            </a:r>
            <a:r>
              <a:rPr lang="tr-TR" altLang="tr-TR" sz="2400" b="1" dirty="0">
                <a:solidFill>
                  <a:srgbClr val="7030A0"/>
                </a:solidFill>
              </a:rPr>
              <a:t>Bulundurulacak  Maddeler: </a:t>
            </a:r>
            <a:r>
              <a:rPr lang="tr-TR" altLang="tr-TR" sz="2400" dirty="0"/>
              <a:t>Pilli radyo – </a:t>
            </a:r>
            <a:r>
              <a:rPr lang="tr-TR" altLang="tr-TR" sz="2400" dirty="0" err="1"/>
              <a:t>tv</a:t>
            </a:r>
            <a:r>
              <a:rPr lang="tr-TR" altLang="tr-TR" sz="2400" dirty="0"/>
              <a:t>, pilli el feneri, birkaç kutu, konserve, bisküvi, süt, kapalı kaplarda su, temizlik malzemesi</a:t>
            </a:r>
            <a:r>
              <a:rPr lang="tr-TR" altLang="tr-TR" sz="2400" dirty="0" smtClean="0"/>
              <a:t>.</a:t>
            </a:r>
          </a:p>
          <a:p>
            <a:pPr lvl="0" algn="just" fontAlgn="base">
              <a:spcAft>
                <a:spcPct val="0"/>
              </a:spcAft>
            </a:pPr>
            <a:r>
              <a:rPr lang="tr-TR" altLang="tr-TR" sz="2400" dirty="0"/>
              <a:t>	</a:t>
            </a:r>
            <a:r>
              <a:rPr lang="tr-TR" altLang="tr-TR" sz="2400" b="1" dirty="0">
                <a:solidFill>
                  <a:srgbClr val="7030A0"/>
                </a:solidFill>
              </a:rPr>
              <a:t>Hazırlanma Şekli: </a:t>
            </a:r>
            <a:r>
              <a:rPr lang="tr-TR" altLang="tr-TR" sz="2400" dirty="0"/>
              <a:t>Evin veya işyerinin iç kısımlarında penceresi en az, korunmaya elverişli bölümü seçilerek,</a:t>
            </a:r>
          </a:p>
          <a:p>
            <a:pPr lvl="0" algn="just" fontAlgn="base">
              <a:spcAft>
                <a:spcPct val="0"/>
              </a:spcAft>
            </a:pPr>
            <a:r>
              <a:rPr lang="tr-TR" altLang="tr-TR" sz="2400" dirty="0"/>
              <a:t>     - Pencere kenarları ve kapı aralıkları bant, yapışkan sünger ve macun ile kapatılır.</a:t>
            </a:r>
          </a:p>
          <a:p>
            <a:pPr lvl="0" algn="just" fontAlgn="base">
              <a:spcAft>
                <a:spcPct val="0"/>
              </a:spcAft>
            </a:pPr>
            <a:r>
              <a:rPr lang="tr-TR" altLang="tr-TR" sz="2400" dirty="0"/>
              <a:t>     - Önlem olarak, naylon, çamaşır suyuna batırılmış bez battaniye </a:t>
            </a:r>
            <a:r>
              <a:rPr lang="tr-TR" altLang="tr-TR" sz="2400" dirty="0" err="1"/>
              <a:t>vb</a:t>
            </a:r>
            <a:r>
              <a:rPr lang="tr-TR" altLang="tr-TR" sz="2400" dirty="0"/>
              <a:t> malzeme ile örtülür. Klima </a:t>
            </a:r>
            <a:r>
              <a:rPr lang="tr-TR" altLang="tr-TR" sz="2400" dirty="0" err="1"/>
              <a:t>v.b</a:t>
            </a:r>
            <a:r>
              <a:rPr lang="tr-TR" altLang="tr-TR" sz="2400" dirty="0"/>
              <a:t>. cihazlar kapatılarak dışarıdan hava girişi önlenir.</a:t>
            </a:r>
          </a:p>
          <a:p>
            <a:pPr lvl="0" fontAlgn="base">
              <a:spcAft>
                <a:spcPct val="0"/>
              </a:spcAft>
            </a:pPr>
            <a:endParaRPr lang="tr-TR" altLang="tr-TR" sz="2400" dirty="0"/>
          </a:p>
        </p:txBody>
      </p:sp>
    </p:spTree>
    <p:extLst>
      <p:ext uri="{BB962C8B-B14F-4D97-AF65-F5344CB8AC3E}">
        <p14:creationId xmlns:p14="http://schemas.microsoft.com/office/powerpoint/2010/main" val="4249830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48</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671781" y="609601"/>
            <a:ext cx="8220363" cy="646331"/>
          </a:xfrm>
          <a:prstGeom prst="rect">
            <a:avLst/>
          </a:prstGeom>
          <a:noFill/>
        </p:spPr>
        <p:txBody>
          <a:bodyPr wrap="square" rtlCol="0">
            <a:spAutoFit/>
          </a:bodyPr>
          <a:lstStyle/>
          <a:p>
            <a:r>
              <a:rPr lang="tr-TR" altLang="tr-TR" sz="3600" b="1" dirty="0">
                <a:solidFill>
                  <a:srgbClr val="FF0000"/>
                </a:solidFill>
              </a:rPr>
              <a:t>SIĞINAK VE SIĞINMA YERİ NİTELİKLERİ</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386" y="2237992"/>
            <a:ext cx="5334532" cy="4100922"/>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6971" y="2205275"/>
            <a:ext cx="4976744" cy="4098998"/>
          </a:xfrm>
          <a:prstGeom prst="rect">
            <a:avLst/>
          </a:prstGeom>
        </p:spPr>
      </p:pic>
      <p:sp>
        <p:nvSpPr>
          <p:cNvPr id="10" name="Metin kutusu 9"/>
          <p:cNvSpPr txBox="1"/>
          <p:nvPr/>
        </p:nvSpPr>
        <p:spPr>
          <a:xfrm>
            <a:off x="538386" y="1405927"/>
            <a:ext cx="2999574" cy="646331"/>
          </a:xfrm>
          <a:prstGeom prst="rect">
            <a:avLst/>
          </a:prstGeom>
          <a:noFill/>
        </p:spPr>
        <p:txBody>
          <a:bodyPr wrap="square" rtlCol="0">
            <a:spAutoFit/>
          </a:bodyPr>
          <a:lstStyle/>
          <a:p>
            <a:r>
              <a:rPr lang="tr-TR" altLang="tr-TR" sz="3600" b="1" dirty="0" smtClean="0">
                <a:solidFill>
                  <a:srgbClr val="002060"/>
                </a:solidFill>
              </a:rPr>
              <a:t>Sığınma Yeri</a:t>
            </a:r>
            <a:endParaRPr lang="tr-TR" altLang="tr-TR" sz="3600" b="1" dirty="0">
              <a:solidFill>
                <a:srgbClr val="002060"/>
              </a:solidFill>
            </a:endParaRPr>
          </a:p>
        </p:txBody>
      </p:sp>
    </p:spTree>
    <p:extLst>
      <p:ext uri="{BB962C8B-B14F-4D97-AF65-F5344CB8AC3E}">
        <p14:creationId xmlns:p14="http://schemas.microsoft.com/office/powerpoint/2010/main" val="2638094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340790" y="6244840"/>
            <a:ext cx="481361" cy="365125"/>
          </a:xfrm>
        </p:spPr>
        <p:txBody>
          <a:bodyPr/>
          <a:lstStyle/>
          <a:p>
            <a:fld id="{C60E98F0-4A37-44DE-B88F-642E147780B1}" type="slidenum">
              <a:rPr lang="tr-TR" sz="2400" b="1" smtClean="0">
                <a:solidFill>
                  <a:schemeClr val="tx1"/>
                </a:solidFill>
                <a:latin typeface="Arial Black" panose="020B0A04020102020204" pitchFamily="34" charset="0"/>
              </a:rPr>
              <a:pPr/>
              <a:t>4</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3111994" y="947483"/>
            <a:ext cx="5065849" cy="584775"/>
          </a:xfrm>
          <a:prstGeom prst="rect">
            <a:avLst/>
          </a:prstGeom>
          <a:noFill/>
        </p:spPr>
        <p:txBody>
          <a:bodyPr wrap="square" rtlCol="0">
            <a:spAutoFit/>
          </a:bodyPr>
          <a:lstStyle/>
          <a:p>
            <a:r>
              <a:rPr lang="tr-TR" altLang="tr-TR" sz="3200" b="1" dirty="0">
                <a:solidFill>
                  <a:srgbClr val="FF0000"/>
                </a:solidFill>
              </a:rPr>
              <a:t>SİVİL </a:t>
            </a:r>
            <a:r>
              <a:rPr lang="tr-TR" altLang="tr-TR" sz="3200" b="1" dirty="0" smtClean="0">
                <a:solidFill>
                  <a:srgbClr val="FF0000"/>
                </a:solidFill>
              </a:rPr>
              <a:t>SAVUNMANIN GÜNÜ</a:t>
            </a:r>
            <a:endParaRPr lang="tr-TR" sz="3200" b="1" dirty="0">
              <a:solidFill>
                <a:srgbClr val="FF0000"/>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07" y="279527"/>
            <a:ext cx="1331904" cy="1254204"/>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733" y="1703197"/>
            <a:ext cx="7854691" cy="4766614"/>
          </a:xfrm>
          <a:prstGeom prst="rect">
            <a:avLst/>
          </a:prstGeom>
        </p:spPr>
      </p:pic>
      <p:sp>
        <p:nvSpPr>
          <p:cNvPr id="11" name="Metin kutusu 10"/>
          <p:cNvSpPr txBox="1"/>
          <p:nvPr/>
        </p:nvSpPr>
        <p:spPr>
          <a:xfrm>
            <a:off x="9400163" y="2035832"/>
            <a:ext cx="155272" cy="415498"/>
          </a:xfrm>
          <a:prstGeom prst="rect">
            <a:avLst/>
          </a:prstGeom>
          <a:solidFill>
            <a:schemeClr val="tx1">
              <a:lumMod val="85000"/>
              <a:lumOff val="15000"/>
            </a:schemeClr>
          </a:solidFill>
          <a:effectLst>
            <a:softEdge rad="25400"/>
          </a:effectLst>
        </p:spPr>
        <p:txBody>
          <a:bodyPr wrap="square" rtlCol="0">
            <a:spAutoFit/>
          </a:bodyPr>
          <a:lstStyle/>
          <a:p>
            <a:pPr algn="ctr"/>
            <a:r>
              <a:rPr lang="tr-TR" sz="2100" b="1" dirty="0" smtClean="0">
                <a:solidFill>
                  <a:schemeClr val="bg1"/>
                </a:solidFill>
                <a:latin typeface="Arial" panose="020B0604020202020204" pitchFamily="34" charset="0"/>
                <a:cs typeface="Arial" panose="020B0604020202020204" pitchFamily="34" charset="0"/>
              </a:rPr>
              <a:t>8</a:t>
            </a:r>
            <a:endParaRPr lang="tr-TR" sz="2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420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49</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30829" y="696686"/>
            <a:ext cx="8161315" cy="646331"/>
          </a:xfrm>
          <a:prstGeom prst="rect">
            <a:avLst/>
          </a:prstGeom>
          <a:noFill/>
        </p:spPr>
        <p:txBody>
          <a:bodyPr wrap="square" rtlCol="0">
            <a:spAutoFit/>
          </a:bodyPr>
          <a:lstStyle/>
          <a:p>
            <a:r>
              <a:rPr lang="tr-TR" sz="3600" b="1" dirty="0" smtClean="0">
                <a:solidFill>
                  <a:srgbClr val="FF0000"/>
                </a:solidFill>
              </a:rPr>
              <a:t>ACİL DURUM PLANI</a:t>
            </a:r>
            <a:endParaRPr lang="tr-TR" altLang="tr-TR" sz="3600" b="1" dirty="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sp>
        <p:nvSpPr>
          <p:cNvPr id="11" name="10 Dikdörtgen"/>
          <p:cNvSpPr/>
          <p:nvPr/>
        </p:nvSpPr>
        <p:spPr>
          <a:xfrm>
            <a:off x="1328468" y="2362038"/>
            <a:ext cx="9176245" cy="2031325"/>
          </a:xfrm>
          <a:prstGeom prst="rect">
            <a:avLst/>
          </a:prstGeom>
        </p:spPr>
        <p:txBody>
          <a:bodyPr wrap="square">
            <a:spAutoFit/>
          </a:bodyPr>
          <a:lstStyle/>
          <a:p>
            <a:pPr algn="just">
              <a:buClr>
                <a:srgbClr val="1C4277"/>
              </a:buClr>
              <a:buFont typeface="Wingdings" pitchFamily="2" charset="2"/>
              <a:buChar char="§"/>
            </a:pPr>
            <a:r>
              <a:rPr lang="tr-TR" sz="2400" dirty="0" smtClean="0"/>
              <a:t> «</a:t>
            </a:r>
            <a:r>
              <a:rPr lang="tr-TR" sz="2400" b="1" dirty="0" smtClean="0"/>
              <a:t>6331 sayılı İş Sağlığı ve Güvenliği Kanunu</a:t>
            </a:r>
            <a:r>
              <a:rPr lang="tr-TR" sz="2400" dirty="0" smtClean="0"/>
              <a:t>» ve bağlı olarak çıkarılan</a:t>
            </a:r>
          </a:p>
          <a:p>
            <a:pPr algn="just">
              <a:buClr>
                <a:srgbClr val="1C4277"/>
              </a:buClr>
            </a:pPr>
            <a:r>
              <a:rPr lang="tr-TR" sz="2400" dirty="0" smtClean="0"/>
              <a:t>   «</a:t>
            </a:r>
            <a:r>
              <a:rPr lang="tr-TR" sz="2400" b="1" dirty="0" smtClean="0"/>
              <a:t>İşyerlerinde Acil Durumlar hakkında Yönetmelik</a:t>
            </a:r>
            <a:r>
              <a:rPr lang="tr-TR" sz="2400" dirty="0" smtClean="0"/>
              <a:t>» hükümlerine</a:t>
            </a:r>
          </a:p>
          <a:p>
            <a:pPr algn="just">
              <a:buClr>
                <a:srgbClr val="1C4277"/>
              </a:buClr>
            </a:pPr>
            <a:r>
              <a:rPr lang="tr-TR" sz="2400" dirty="0" smtClean="0"/>
              <a:t>    göre «</a:t>
            </a:r>
            <a:r>
              <a:rPr lang="tr-TR" sz="2400" b="1" i="1" dirty="0" smtClean="0"/>
              <a:t>Acil Durum Planı</a:t>
            </a:r>
            <a:r>
              <a:rPr lang="tr-TR" sz="2400" dirty="0" smtClean="0"/>
              <a:t>» hazırlanmalıdır.</a:t>
            </a:r>
          </a:p>
          <a:p>
            <a:pPr algn="just">
              <a:buClr>
                <a:srgbClr val="1C4277"/>
              </a:buClr>
            </a:pPr>
            <a:endParaRPr lang="tr-TR" sz="1000" dirty="0" smtClean="0"/>
          </a:p>
          <a:p>
            <a:pPr algn="just">
              <a:buClr>
                <a:srgbClr val="1C4277"/>
              </a:buClr>
            </a:pPr>
            <a:endParaRPr lang="tr-TR" sz="1000" dirty="0"/>
          </a:p>
          <a:p>
            <a:pPr algn="just">
              <a:buClr>
                <a:srgbClr val="1C4277"/>
              </a:buClr>
            </a:pPr>
            <a:endParaRPr lang="tr-TR" sz="1000" dirty="0" smtClean="0"/>
          </a:p>
          <a:p>
            <a:pPr algn="just">
              <a:buClr>
                <a:srgbClr val="1C4277"/>
              </a:buClr>
              <a:buFont typeface="Wingdings" pitchFamily="2" charset="2"/>
              <a:buChar char="§"/>
            </a:pPr>
            <a:r>
              <a:rPr lang="tr-TR" sz="2400" dirty="0" smtClean="0"/>
              <a:t> İşyerinizde Acil Durum Planı var mıdır.</a:t>
            </a:r>
            <a:endParaRPr lang="tr-TR" sz="2400" dirty="0"/>
          </a:p>
        </p:txBody>
      </p:sp>
      <p:pic>
        <p:nvPicPr>
          <p:cNvPr id="2050" name="Picture 2" descr="ACÄ°L DURUM PLAN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850" y="3879715"/>
            <a:ext cx="3207309" cy="202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94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50</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30829" y="696686"/>
            <a:ext cx="8161315" cy="646331"/>
          </a:xfrm>
          <a:prstGeom prst="rect">
            <a:avLst/>
          </a:prstGeom>
          <a:noFill/>
        </p:spPr>
        <p:txBody>
          <a:bodyPr wrap="square" rtlCol="0">
            <a:spAutoFit/>
          </a:bodyPr>
          <a:lstStyle/>
          <a:p>
            <a:r>
              <a:rPr lang="tr-TR" sz="3600" b="1" dirty="0" smtClean="0">
                <a:solidFill>
                  <a:srgbClr val="FF0000"/>
                </a:solidFill>
              </a:rPr>
              <a:t>ACİL DURUM PLANI</a:t>
            </a:r>
            <a:endParaRPr lang="tr-TR" altLang="tr-TR" sz="3600" b="1" dirty="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sp>
        <p:nvSpPr>
          <p:cNvPr id="11" name="10 Dikdörtgen"/>
          <p:cNvSpPr/>
          <p:nvPr/>
        </p:nvSpPr>
        <p:spPr>
          <a:xfrm>
            <a:off x="1388854" y="2078965"/>
            <a:ext cx="9115860" cy="2831544"/>
          </a:xfrm>
          <a:prstGeom prst="rect">
            <a:avLst/>
          </a:prstGeom>
        </p:spPr>
        <p:txBody>
          <a:bodyPr wrap="square">
            <a:spAutoFit/>
          </a:bodyPr>
          <a:lstStyle/>
          <a:p>
            <a:pPr algn="just" fontAlgn="t">
              <a:buClr>
                <a:srgbClr val="1C4277"/>
              </a:buClr>
              <a:buFont typeface="Wingdings" pitchFamily="2" charset="2"/>
              <a:buChar char="§"/>
            </a:pPr>
            <a:r>
              <a:rPr lang="tr-TR" sz="2400" dirty="0" smtClean="0"/>
              <a:t> </a:t>
            </a:r>
            <a:r>
              <a:rPr lang="tr-TR" sz="2400" b="1" dirty="0" smtClean="0"/>
              <a:t>Acil durum: </a:t>
            </a:r>
            <a:r>
              <a:rPr lang="tr-TR" sz="2400" dirty="0" smtClean="0"/>
              <a:t>İşyerinin tamamında veya bir kısmında meydana gelebilecek yangın, patlama, tehlikeli kimyasal maddelerden kaynaklanan yayılım, doğal afet gibi acil müdahale, mücadele, ilkyardım veya tahliye gerektiren olayları,</a:t>
            </a:r>
          </a:p>
          <a:p>
            <a:pPr fontAlgn="t">
              <a:buClr>
                <a:srgbClr val="1C4277"/>
              </a:buClr>
            </a:pPr>
            <a:endParaRPr lang="tr-TR" sz="1000" dirty="0" smtClean="0"/>
          </a:p>
          <a:p>
            <a:pPr algn="just" fontAlgn="t">
              <a:buClr>
                <a:srgbClr val="1C4277"/>
              </a:buClr>
              <a:buFont typeface="Wingdings" pitchFamily="2" charset="2"/>
              <a:buChar char="§"/>
            </a:pPr>
            <a:r>
              <a:rPr lang="tr-TR" sz="2400" dirty="0" smtClean="0"/>
              <a:t> </a:t>
            </a:r>
            <a:r>
              <a:rPr lang="tr-TR" sz="2400" b="1" dirty="0" smtClean="0"/>
              <a:t>Acil durum planı:</a:t>
            </a:r>
            <a:r>
              <a:rPr lang="tr-TR" sz="2400" dirty="0" smtClean="0"/>
              <a:t> İşyerlerinde meydana gelebilecek acil durumlarda yapılacak iş ve işlemler dahil bilgilerin ve uygulamaya yönelik eylemlerin yer aldığı planı, ifade eder.</a:t>
            </a:r>
            <a:endParaRPr lang="tr-TR" sz="2400" dirty="0"/>
          </a:p>
        </p:txBody>
      </p:sp>
    </p:spTree>
    <p:extLst>
      <p:ext uri="{BB962C8B-B14F-4D97-AF65-F5344CB8AC3E}">
        <p14:creationId xmlns:p14="http://schemas.microsoft.com/office/powerpoint/2010/main" val="26380942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51</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30829" y="696686"/>
            <a:ext cx="8161315" cy="646331"/>
          </a:xfrm>
          <a:prstGeom prst="rect">
            <a:avLst/>
          </a:prstGeom>
          <a:noFill/>
        </p:spPr>
        <p:txBody>
          <a:bodyPr wrap="square" rtlCol="0">
            <a:spAutoFit/>
          </a:bodyPr>
          <a:lstStyle/>
          <a:p>
            <a:r>
              <a:rPr lang="tr-TR" sz="3600" b="1" dirty="0" smtClean="0">
                <a:solidFill>
                  <a:srgbClr val="FF0000"/>
                </a:solidFill>
              </a:rPr>
              <a:t>SONUÇ</a:t>
            </a:r>
            <a:endParaRPr lang="tr-TR" altLang="tr-TR" sz="3600" b="1" dirty="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sp>
        <p:nvSpPr>
          <p:cNvPr id="11" name="10 Dikdörtgen"/>
          <p:cNvSpPr/>
          <p:nvPr/>
        </p:nvSpPr>
        <p:spPr>
          <a:xfrm>
            <a:off x="1436914" y="1861457"/>
            <a:ext cx="9067799" cy="2769989"/>
          </a:xfrm>
          <a:prstGeom prst="rect">
            <a:avLst/>
          </a:prstGeom>
        </p:spPr>
        <p:txBody>
          <a:bodyPr wrap="square">
            <a:spAutoFit/>
          </a:bodyPr>
          <a:lstStyle/>
          <a:p>
            <a:pPr>
              <a:buClr>
                <a:srgbClr val="1C4277"/>
              </a:buClr>
              <a:buFont typeface="Wingdings" pitchFamily="2" charset="2"/>
              <a:buChar char="§"/>
            </a:pPr>
            <a:r>
              <a:rPr lang="tr-TR" sz="2400" dirty="0" smtClean="0"/>
              <a:t> İşyerimizin risklerini biliyor muyuz, </a:t>
            </a:r>
          </a:p>
          <a:p>
            <a:pPr>
              <a:buClr>
                <a:srgbClr val="1C4277"/>
              </a:buClr>
            </a:pPr>
            <a:endParaRPr lang="tr-TR" sz="1000" dirty="0" smtClean="0"/>
          </a:p>
          <a:p>
            <a:pPr>
              <a:buClr>
                <a:srgbClr val="1C4277"/>
              </a:buClr>
              <a:buFont typeface="Wingdings" pitchFamily="2" charset="2"/>
              <a:buChar char="§"/>
            </a:pPr>
            <a:r>
              <a:rPr lang="tr-TR" sz="2400" dirty="0" smtClean="0"/>
              <a:t> Acil durumda(yangın, patlama, bina yıkılması, zehirlenme, prosesten</a:t>
            </a:r>
          </a:p>
          <a:p>
            <a:pPr>
              <a:buClr>
                <a:srgbClr val="1C4277"/>
              </a:buClr>
            </a:pPr>
            <a:r>
              <a:rPr lang="tr-TR" sz="2400" dirty="0" smtClean="0"/>
              <a:t>   kaynaklı sorunlar vb.) nasıl bir tablo ile karşılaşacağımızı biliyor muyuz,</a:t>
            </a:r>
          </a:p>
          <a:p>
            <a:pPr>
              <a:buClr>
                <a:srgbClr val="1C4277"/>
              </a:buClr>
            </a:pPr>
            <a:endParaRPr lang="tr-TR" sz="1000" dirty="0" smtClean="0"/>
          </a:p>
          <a:p>
            <a:pPr>
              <a:buClr>
                <a:srgbClr val="1C4277"/>
              </a:buClr>
              <a:buFont typeface="Wingdings" pitchFamily="2" charset="2"/>
              <a:buChar char="§"/>
            </a:pPr>
            <a:r>
              <a:rPr lang="tr-TR" sz="2400" dirty="0" smtClean="0"/>
              <a:t> Muhtemel zarar-ziyan ve kayıplar konusunda öngörümüz var mı,</a:t>
            </a:r>
          </a:p>
          <a:p>
            <a:pPr>
              <a:buClr>
                <a:srgbClr val="1C4277"/>
              </a:buClr>
            </a:pPr>
            <a:endParaRPr lang="tr-TR" sz="1000" dirty="0" smtClean="0"/>
          </a:p>
          <a:p>
            <a:pPr>
              <a:buClr>
                <a:srgbClr val="1C4277"/>
              </a:buClr>
              <a:buFont typeface="Wingdings" pitchFamily="2" charset="2"/>
              <a:buChar char="§"/>
            </a:pPr>
            <a:r>
              <a:rPr lang="tr-TR" sz="2400" dirty="0" smtClean="0"/>
              <a:t> İşyerimizin faaliyetinin acil durum nedeniyle durmasının muhtemel</a:t>
            </a:r>
          </a:p>
          <a:p>
            <a:pPr>
              <a:buClr>
                <a:srgbClr val="1C4277"/>
              </a:buClr>
            </a:pPr>
            <a:r>
              <a:rPr lang="tr-TR" sz="2400" dirty="0" smtClean="0"/>
              <a:t>   sonuçları hesaplanmış mıdır,</a:t>
            </a:r>
          </a:p>
        </p:txBody>
      </p:sp>
      <p:sp>
        <p:nvSpPr>
          <p:cNvPr id="5" name="AutoShape 2" descr="soru emoj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soru emoji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6" descr="soru emoji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8" name="Picture 10" descr="soru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291" y="375274"/>
            <a:ext cx="1206344" cy="120634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oru emoji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5725" y="4911285"/>
            <a:ext cx="1319543" cy="131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942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52</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30829" y="696686"/>
            <a:ext cx="8161315" cy="646331"/>
          </a:xfrm>
          <a:prstGeom prst="rect">
            <a:avLst/>
          </a:prstGeom>
          <a:noFill/>
        </p:spPr>
        <p:txBody>
          <a:bodyPr wrap="square" rtlCol="0">
            <a:spAutoFit/>
          </a:bodyPr>
          <a:lstStyle/>
          <a:p>
            <a:r>
              <a:rPr lang="tr-TR" sz="3600" b="1" dirty="0" smtClean="0">
                <a:solidFill>
                  <a:srgbClr val="FF0000"/>
                </a:solidFill>
              </a:rPr>
              <a:t>SONUÇ</a:t>
            </a:r>
            <a:endParaRPr lang="tr-TR" altLang="tr-TR" sz="3600" b="1" dirty="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sp>
        <p:nvSpPr>
          <p:cNvPr id="11" name="10 Dikdörtgen"/>
          <p:cNvSpPr/>
          <p:nvPr/>
        </p:nvSpPr>
        <p:spPr>
          <a:xfrm>
            <a:off x="1338943" y="1861456"/>
            <a:ext cx="9307285" cy="3970318"/>
          </a:xfrm>
          <a:prstGeom prst="rect">
            <a:avLst/>
          </a:prstGeom>
        </p:spPr>
        <p:txBody>
          <a:bodyPr wrap="square">
            <a:spAutoFit/>
          </a:bodyPr>
          <a:lstStyle/>
          <a:p>
            <a:pPr>
              <a:buClr>
                <a:srgbClr val="1C4277"/>
              </a:buClr>
              <a:buFont typeface="Wingdings" pitchFamily="2" charset="2"/>
              <a:buChar char="§"/>
            </a:pPr>
            <a:r>
              <a:rPr lang="tr-TR" sz="2400" dirty="0" smtClean="0"/>
              <a:t> Acil durumlar için hazırlığımız var mı,</a:t>
            </a:r>
          </a:p>
          <a:p>
            <a:pPr>
              <a:buClr>
                <a:srgbClr val="1C4277"/>
              </a:buClr>
            </a:pPr>
            <a:endParaRPr lang="tr-TR" sz="1000" dirty="0" smtClean="0"/>
          </a:p>
          <a:p>
            <a:pPr>
              <a:buClr>
                <a:srgbClr val="1C4277"/>
              </a:buClr>
              <a:buFont typeface="Wingdings" pitchFamily="2" charset="2"/>
              <a:buChar char="§"/>
            </a:pPr>
            <a:r>
              <a:rPr lang="tr-TR" sz="2400" dirty="0" smtClean="0"/>
              <a:t> Bir planımız var mı,</a:t>
            </a:r>
          </a:p>
          <a:p>
            <a:pPr>
              <a:buClr>
                <a:srgbClr val="1C4277"/>
              </a:buClr>
            </a:pPr>
            <a:endParaRPr lang="tr-TR" sz="1000" dirty="0" smtClean="0"/>
          </a:p>
          <a:p>
            <a:pPr>
              <a:buClr>
                <a:srgbClr val="1C4277"/>
              </a:buClr>
              <a:buFont typeface="Wingdings" pitchFamily="2" charset="2"/>
              <a:buChar char="§"/>
            </a:pPr>
            <a:r>
              <a:rPr lang="tr-TR" sz="2400" dirty="0" smtClean="0"/>
              <a:t> Plan ilgililer tarafından biliniyor mu,</a:t>
            </a:r>
          </a:p>
          <a:p>
            <a:pPr>
              <a:buClr>
                <a:srgbClr val="1C4277"/>
              </a:buClr>
            </a:pPr>
            <a:endParaRPr lang="tr-TR" sz="1000" dirty="0" smtClean="0"/>
          </a:p>
          <a:p>
            <a:pPr>
              <a:buClr>
                <a:srgbClr val="1C4277"/>
              </a:buClr>
              <a:buFont typeface="Wingdings" pitchFamily="2" charset="2"/>
              <a:buChar char="§"/>
            </a:pPr>
            <a:r>
              <a:rPr lang="tr-TR" sz="2400" dirty="0" smtClean="0"/>
              <a:t> Planın uygulama imkanı var mı,</a:t>
            </a:r>
          </a:p>
          <a:p>
            <a:pPr>
              <a:buClr>
                <a:srgbClr val="1C4277"/>
              </a:buClr>
            </a:pPr>
            <a:endParaRPr lang="tr-TR" sz="1000" dirty="0" smtClean="0"/>
          </a:p>
          <a:p>
            <a:pPr>
              <a:buClr>
                <a:srgbClr val="1C4277"/>
              </a:buClr>
              <a:buFont typeface="Wingdings" pitchFamily="2" charset="2"/>
              <a:buChar char="§"/>
            </a:pPr>
            <a:r>
              <a:rPr lang="tr-TR" sz="2400" dirty="0" smtClean="0"/>
              <a:t> Plan daha önce uygulanmaya çalışıldı mı,</a:t>
            </a:r>
          </a:p>
          <a:p>
            <a:pPr>
              <a:buClr>
                <a:srgbClr val="1C4277"/>
              </a:buClr>
            </a:pPr>
            <a:endParaRPr lang="tr-TR" sz="1000" dirty="0" smtClean="0"/>
          </a:p>
          <a:p>
            <a:pPr>
              <a:buClr>
                <a:srgbClr val="1C4277"/>
              </a:buClr>
              <a:buFont typeface="Wingdings" pitchFamily="2" charset="2"/>
              <a:buChar char="§"/>
            </a:pPr>
            <a:r>
              <a:rPr lang="tr-TR" sz="2400" dirty="0" smtClean="0"/>
              <a:t> Plan test edildi mi, tatbikatı yapıldı mı,</a:t>
            </a:r>
          </a:p>
          <a:p>
            <a:pPr>
              <a:buClr>
                <a:srgbClr val="1C4277"/>
              </a:buClr>
            </a:pPr>
            <a:endParaRPr lang="tr-TR" sz="1000" dirty="0" smtClean="0"/>
          </a:p>
          <a:p>
            <a:pPr>
              <a:buClr>
                <a:srgbClr val="1C4277"/>
              </a:buClr>
              <a:buFont typeface="Wingdings" pitchFamily="2" charset="2"/>
              <a:buChar char="§"/>
            </a:pPr>
            <a:r>
              <a:rPr lang="tr-TR" sz="2400" dirty="0" smtClean="0"/>
              <a:t> Plan sadece dosya içinde muhafazamı ediliyor, yoksa sürekli güncellenip,</a:t>
            </a:r>
          </a:p>
          <a:p>
            <a:pPr>
              <a:buClr>
                <a:srgbClr val="1C4277"/>
              </a:buClr>
            </a:pPr>
            <a:r>
              <a:rPr lang="tr-TR" sz="2400" dirty="0" smtClean="0"/>
              <a:t>   uygulamaya hazır mı tutuluyor.</a:t>
            </a:r>
            <a:endParaRPr lang="tr-TR" sz="2400" dirty="0"/>
          </a:p>
        </p:txBody>
      </p:sp>
      <p:pic>
        <p:nvPicPr>
          <p:cNvPr id="3074" name="Picture 2" descr="plan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259" y="2323121"/>
            <a:ext cx="3963032" cy="23179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oru emoji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602" y="425213"/>
            <a:ext cx="1343202" cy="134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94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53</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30829" y="696686"/>
            <a:ext cx="8161315" cy="646331"/>
          </a:xfrm>
          <a:prstGeom prst="rect">
            <a:avLst/>
          </a:prstGeom>
          <a:noFill/>
        </p:spPr>
        <p:txBody>
          <a:bodyPr wrap="square" rtlCol="0">
            <a:spAutoFit/>
          </a:bodyPr>
          <a:lstStyle/>
          <a:p>
            <a:r>
              <a:rPr lang="tr-TR" sz="3600" b="1" dirty="0" smtClean="0">
                <a:solidFill>
                  <a:srgbClr val="FF0000"/>
                </a:solidFill>
              </a:rPr>
              <a:t>SONUÇ</a:t>
            </a:r>
            <a:endParaRPr lang="tr-TR" altLang="tr-TR" sz="3600" b="1" dirty="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sp>
        <p:nvSpPr>
          <p:cNvPr id="11" name="10 Dikdörtgen"/>
          <p:cNvSpPr/>
          <p:nvPr/>
        </p:nvSpPr>
        <p:spPr>
          <a:xfrm>
            <a:off x="1338943" y="1861456"/>
            <a:ext cx="9307285" cy="2893100"/>
          </a:xfrm>
          <a:prstGeom prst="rect">
            <a:avLst/>
          </a:prstGeom>
        </p:spPr>
        <p:txBody>
          <a:bodyPr wrap="square">
            <a:spAutoFit/>
          </a:bodyPr>
          <a:lstStyle/>
          <a:p>
            <a:r>
              <a:rPr lang="tr-TR" sz="2400" dirty="0" smtClean="0"/>
              <a:t> </a:t>
            </a:r>
            <a:r>
              <a:rPr lang="tr-TR" sz="2600" i="1" dirty="0" smtClean="0"/>
              <a:t>Bu bilgilendirme sonrası </a:t>
            </a:r>
            <a:r>
              <a:rPr lang="tr-TR" sz="2600" b="1" i="1" dirty="0" smtClean="0"/>
              <a:t>Acil durumlarla ilgili olarak </a:t>
            </a:r>
          </a:p>
          <a:p>
            <a:endParaRPr lang="tr-TR" sz="2600" b="1" i="1" dirty="0" smtClean="0"/>
          </a:p>
          <a:p>
            <a:r>
              <a:rPr lang="tr-TR" sz="2600" i="1" dirty="0" smtClean="0"/>
              <a:t>         kendinizi/işyerinizi , </a:t>
            </a:r>
          </a:p>
          <a:p>
            <a:r>
              <a:rPr lang="tr-TR" sz="2600" i="1" dirty="0" smtClean="0"/>
              <a:t>         nerede/nasıl/ne seviyede, </a:t>
            </a:r>
          </a:p>
          <a:p>
            <a:r>
              <a:rPr lang="tr-TR" sz="2600" i="1" dirty="0" smtClean="0"/>
              <a:t>                                                                          konumlandırıyorsunuz.</a:t>
            </a:r>
          </a:p>
          <a:p>
            <a:endParaRPr lang="tr-TR" sz="2600" i="1" dirty="0" smtClean="0"/>
          </a:p>
          <a:p>
            <a:r>
              <a:rPr lang="tr-TR" sz="2600" dirty="0" smtClean="0"/>
              <a:t>         </a:t>
            </a:r>
            <a:r>
              <a:rPr lang="tr-TR" sz="2600" b="1" i="1" u="sng" dirty="0" smtClean="0"/>
              <a:t>Cevabı kendimiz biliyoruz ve ona göre davranacağız.</a:t>
            </a:r>
            <a:endParaRPr lang="tr-TR" sz="2600" b="1" i="1" u="sng" dirty="0"/>
          </a:p>
        </p:txBody>
      </p:sp>
      <p:pic>
        <p:nvPicPr>
          <p:cNvPr id="4098" name="Picture 2" descr="hatÄ±rladÄ±m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711" y="133980"/>
            <a:ext cx="1829183" cy="169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942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54</a:t>
            </a:fld>
            <a:endParaRPr lang="tr-TR" sz="2400" b="1" dirty="0">
              <a:solidFill>
                <a:schemeClr val="tx1"/>
              </a:solidFill>
              <a:latin typeface="Arial Black" panose="020B0A040201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808" y="2618743"/>
            <a:ext cx="4905627" cy="3264472"/>
          </a:xfrm>
          <a:prstGeom prst="rect">
            <a:avLst/>
          </a:prstGeom>
        </p:spPr>
      </p:pic>
      <p:pic>
        <p:nvPicPr>
          <p:cNvPr id="2052" name="Picture 4" descr="beÄeni derecelendirme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644" y="2618744"/>
            <a:ext cx="4391664" cy="3264471"/>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1730829" y="696686"/>
            <a:ext cx="8161315" cy="646331"/>
          </a:xfrm>
          <a:prstGeom prst="rect">
            <a:avLst/>
          </a:prstGeom>
          <a:noFill/>
        </p:spPr>
        <p:txBody>
          <a:bodyPr wrap="square" rtlCol="0">
            <a:spAutoFit/>
          </a:bodyPr>
          <a:lstStyle/>
          <a:p>
            <a:r>
              <a:rPr lang="tr-TR" sz="3600" b="1" dirty="0" smtClean="0">
                <a:solidFill>
                  <a:srgbClr val="FF0000"/>
                </a:solidFill>
              </a:rPr>
              <a:t>SONUÇ</a:t>
            </a:r>
            <a:endParaRPr lang="tr-TR" altLang="tr-TR" sz="3600" b="1" dirty="0">
              <a:solidFill>
                <a:srgbClr val="FF0000"/>
              </a:solidFill>
            </a:endParaRPr>
          </a:p>
        </p:txBody>
      </p:sp>
      <p:pic>
        <p:nvPicPr>
          <p:cNvPr id="11" name="Resim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8426" y="368812"/>
            <a:ext cx="2328148" cy="1633178"/>
          </a:xfrm>
          <a:prstGeom prst="rect">
            <a:avLst/>
          </a:prstGeom>
        </p:spPr>
      </p:pic>
    </p:spTree>
    <p:extLst>
      <p:ext uri="{BB962C8B-B14F-4D97-AF65-F5344CB8AC3E}">
        <p14:creationId xmlns:p14="http://schemas.microsoft.com/office/powerpoint/2010/main" val="1641124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309" y="267630"/>
            <a:ext cx="1628064" cy="1115129"/>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073162" y="6244840"/>
            <a:ext cx="748990" cy="365125"/>
          </a:xfrm>
        </p:spPr>
        <p:txBody>
          <a:bodyPr/>
          <a:lstStyle/>
          <a:p>
            <a:fld id="{C60E98F0-4A37-44DE-B88F-642E147780B1}" type="slidenum">
              <a:rPr lang="tr-TR" sz="2400" b="1" smtClean="0">
                <a:solidFill>
                  <a:schemeClr val="tx1"/>
                </a:solidFill>
                <a:latin typeface="Arial Black" panose="020B0A04020102020204" pitchFamily="34" charset="0"/>
              </a:rPr>
              <a:pPr/>
              <a:t>55</a:t>
            </a:fld>
            <a:endParaRPr lang="tr-TR" sz="2400" b="1" dirty="0">
              <a:solidFill>
                <a:schemeClr val="tx1"/>
              </a:solidFill>
              <a:latin typeface="Arial Black" panose="020B0A040201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2" y="128555"/>
            <a:ext cx="1171147" cy="1118354"/>
          </a:xfrm>
          <a:prstGeom prst="rect">
            <a:avLst/>
          </a:prstGeom>
        </p:spPr>
      </p:pic>
      <p:sp>
        <p:nvSpPr>
          <p:cNvPr id="11" name="10 Dikdörtgen"/>
          <p:cNvSpPr/>
          <p:nvPr/>
        </p:nvSpPr>
        <p:spPr>
          <a:xfrm>
            <a:off x="767751" y="2730289"/>
            <a:ext cx="10684021" cy="2185214"/>
          </a:xfrm>
          <a:prstGeom prst="rect">
            <a:avLst/>
          </a:prstGeom>
        </p:spPr>
        <p:txBody>
          <a:bodyPr wrap="square">
            <a:spAutoFit/>
          </a:bodyPr>
          <a:lstStyle/>
          <a:p>
            <a:r>
              <a:rPr lang="tr-TR" sz="2800" dirty="0" smtClean="0"/>
              <a:t> “</a:t>
            </a:r>
            <a:r>
              <a:rPr lang="tr-TR" sz="2800" b="1" i="1" dirty="0" smtClean="0"/>
              <a:t>Felaket Başa Gelmeden Evvel Önleyici ve Koruyucu Tedbirler </a:t>
            </a:r>
          </a:p>
          <a:p>
            <a:r>
              <a:rPr lang="tr-TR" sz="2800" b="1" i="1" dirty="0" smtClean="0"/>
              <a:t>Düşünmek Lazım. Felaket Geldikten Sonra Dövünmenin Yararı Yoktur.”</a:t>
            </a:r>
          </a:p>
          <a:p>
            <a:endParaRPr lang="tr-TR" sz="2800" b="1" i="1" dirty="0" smtClean="0"/>
          </a:p>
          <a:p>
            <a:r>
              <a:rPr lang="tr-TR" sz="2800" b="1" i="1" dirty="0" smtClean="0"/>
              <a:t>                                                                              Mustafa Kemal ATATÜRK </a:t>
            </a:r>
          </a:p>
          <a:p>
            <a:endParaRPr lang="tr-TR" sz="2400" b="1" i="1" u="sng" dirty="0"/>
          </a:p>
        </p:txBody>
      </p:sp>
      <p:pic>
        <p:nvPicPr>
          <p:cNvPr id="1026" name="Picture 2" descr="ATATÃRK RESMÄ°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931" y="275693"/>
            <a:ext cx="3690217" cy="221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94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18618" y="1382759"/>
            <a:ext cx="1498755"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6" name="Metin kutusu 5"/>
          <p:cNvSpPr txBox="1"/>
          <p:nvPr/>
        </p:nvSpPr>
        <p:spPr>
          <a:xfrm>
            <a:off x="2576556" y="2050990"/>
            <a:ext cx="7041842" cy="4462760"/>
          </a:xfrm>
          <a:prstGeom prst="rect">
            <a:avLst/>
          </a:prstGeom>
          <a:noFill/>
        </p:spPr>
        <p:txBody>
          <a:bodyPr wrap="square" rtlCol="0">
            <a:spAutoFit/>
          </a:bodyPr>
          <a:lstStyle/>
          <a:p>
            <a:pPr algn="ctr"/>
            <a:r>
              <a:rPr lang="tr-TR" sz="6000" b="1" i="1" dirty="0" smtClean="0">
                <a:solidFill>
                  <a:srgbClr val="C00000"/>
                </a:solidFill>
              </a:rPr>
              <a:t>TEŞEKKÜRLER</a:t>
            </a:r>
          </a:p>
          <a:p>
            <a:pPr algn="ctr"/>
            <a:endParaRPr lang="tr-TR" sz="1200" b="1" i="1" dirty="0" smtClean="0">
              <a:solidFill>
                <a:srgbClr val="C00000"/>
              </a:solidFill>
            </a:endParaRPr>
          </a:p>
          <a:p>
            <a:pPr algn="ctr"/>
            <a:r>
              <a:rPr lang="tr-TR" sz="2400" b="1" i="1" u="sng" dirty="0" smtClean="0">
                <a:solidFill>
                  <a:srgbClr val="002060"/>
                </a:solidFill>
              </a:rPr>
              <a:t>BİZE ULAŞMAK İÇİN</a:t>
            </a:r>
          </a:p>
          <a:p>
            <a:pPr algn="ctr"/>
            <a:endParaRPr lang="tr-TR" sz="2400" b="1" i="1" u="sng" dirty="0" smtClean="0">
              <a:solidFill>
                <a:srgbClr val="002060"/>
              </a:solidFill>
            </a:endParaRPr>
          </a:p>
          <a:p>
            <a:pPr algn="ctr"/>
            <a:endParaRPr lang="tr-TR" sz="1200" b="1" i="1" dirty="0">
              <a:solidFill>
                <a:srgbClr val="0070C0"/>
              </a:solidFill>
            </a:endParaRPr>
          </a:p>
          <a:p>
            <a:r>
              <a:rPr lang="tr-TR" sz="1200" b="1" i="1" dirty="0" smtClean="0">
                <a:solidFill>
                  <a:srgbClr val="0070C0"/>
                </a:solidFill>
              </a:rPr>
              <a:t>                     </a:t>
            </a:r>
            <a:r>
              <a:rPr lang="tr-TR" sz="2400" b="1" i="1" dirty="0">
                <a:solidFill>
                  <a:srgbClr val="002060"/>
                </a:solidFill>
              </a:rPr>
              <a:t>Şube Müdür V. : </a:t>
            </a:r>
            <a:r>
              <a:rPr lang="tr-TR" sz="2400" b="1" i="1" dirty="0"/>
              <a:t>Ahmet </a:t>
            </a:r>
            <a:r>
              <a:rPr lang="tr-TR" sz="2400" b="1" i="1" dirty="0" smtClean="0"/>
              <a:t>ONGUN</a:t>
            </a:r>
          </a:p>
          <a:p>
            <a:endParaRPr lang="tr-TR" sz="1000" b="1" i="1" dirty="0" smtClean="0"/>
          </a:p>
          <a:p>
            <a:r>
              <a:rPr lang="tr-TR" sz="2400" b="1" i="1" dirty="0">
                <a:solidFill>
                  <a:srgbClr val="002060"/>
                </a:solidFill>
              </a:rPr>
              <a:t> </a:t>
            </a:r>
            <a:r>
              <a:rPr lang="tr-TR" sz="2400" b="1" i="1" dirty="0" smtClean="0">
                <a:solidFill>
                  <a:srgbClr val="002060"/>
                </a:solidFill>
              </a:rPr>
              <a:t>         Sivil </a:t>
            </a:r>
            <a:r>
              <a:rPr lang="tr-TR" sz="2400" b="1" i="1" dirty="0">
                <a:solidFill>
                  <a:srgbClr val="002060"/>
                </a:solidFill>
              </a:rPr>
              <a:t>Savunma Uzman V. : </a:t>
            </a:r>
            <a:r>
              <a:rPr lang="tr-TR" sz="2400" b="1" i="1" dirty="0">
                <a:solidFill>
                  <a:schemeClr val="tx1">
                    <a:lumMod val="95000"/>
                    <a:lumOff val="5000"/>
                  </a:schemeClr>
                </a:solidFill>
              </a:rPr>
              <a:t>Seher KOYUNCU</a:t>
            </a:r>
          </a:p>
          <a:p>
            <a:endParaRPr lang="tr-TR" sz="2400" b="1" i="1" dirty="0" smtClean="0">
              <a:solidFill>
                <a:srgbClr val="0070C0"/>
              </a:solidFill>
            </a:endParaRPr>
          </a:p>
          <a:p>
            <a:endParaRPr lang="tr-TR" sz="1200" b="1" i="1" dirty="0">
              <a:solidFill>
                <a:srgbClr val="0070C0"/>
              </a:solidFill>
            </a:endParaRPr>
          </a:p>
          <a:p>
            <a:r>
              <a:rPr lang="tr-TR" sz="1200" b="1" i="1" dirty="0">
                <a:solidFill>
                  <a:srgbClr val="0070C0"/>
                </a:solidFill>
              </a:rPr>
              <a:t> </a:t>
            </a:r>
            <a:r>
              <a:rPr lang="tr-TR" sz="1200" b="1" i="1" dirty="0" smtClean="0">
                <a:solidFill>
                  <a:srgbClr val="0070C0"/>
                </a:solidFill>
              </a:rPr>
              <a:t>                   </a:t>
            </a:r>
            <a:r>
              <a:rPr lang="tr-TR" sz="2400" b="1" i="1" dirty="0" smtClean="0">
                <a:solidFill>
                  <a:srgbClr val="002060"/>
                </a:solidFill>
              </a:rPr>
              <a:t>Tel</a:t>
            </a:r>
            <a:r>
              <a:rPr lang="tr-TR" sz="2400" b="1" i="1" smtClean="0">
                <a:solidFill>
                  <a:srgbClr val="002060"/>
                </a:solidFill>
              </a:rPr>
              <a:t>:</a:t>
            </a:r>
            <a:r>
              <a:rPr lang="tr-TR" sz="2400" b="1" i="1" smtClean="0"/>
              <a:t> 0 (322) </a:t>
            </a:r>
            <a:r>
              <a:rPr lang="tr-TR" sz="2400" b="1" i="1" dirty="0" smtClean="0"/>
              <a:t>227 28 54</a:t>
            </a:r>
            <a:r>
              <a:rPr lang="tr-TR" sz="2400" b="1" i="1" dirty="0">
                <a:solidFill>
                  <a:srgbClr val="002060"/>
                </a:solidFill>
              </a:rPr>
              <a:t> </a:t>
            </a:r>
            <a:endParaRPr lang="tr-TR" sz="2400" b="1" i="1" dirty="0" smtClean="0">
              <a:solidFill>
                <a:srgbClr val="002060"/>
              </a:solidFill>
            </a:endParaRPr>
          </a:p>
          <a:p>
            <a:endParaRPr lang="tr-TR" sz="1000" b="1" i="1" dirty="0">
              <a:solidFill>
                <a:srgbClr val="002060"/>
              </a:solidFill>
            </a:endParaRPr>
          </a:p>
          <a:p>
            <a:r>
              <a:rPr lang="tr-TR" sz="2400" b="1" i="1" dirty="0" smtClean="0">
                <a:solidFill>
                  <a:srgbClr val="002060"/>
                </a:solidFill>
              </a:rPr>
              <a:t>          E-Posta </a:t>
            </a:r>
            <a:r>
              <a:rPr lang="tr-TR" sz="2400" b="1" i="1" dirty="0">
                <a:solidFill>
                  <a:srgbClr val="002060"/>
                </a:solidFill>
              </a:rPr>
              <a:t>Adresimiz: </a:t>
            </a:r>
            <a:r>
              <a:rPr lang="tr-TR" sz="2400" b="1" i="1" u="sng" dirty="0" smtClean="0">
                <a:solidFill>
                  <a:schemeClr val="tx1">
                    <a:lumMod val="95000"/>
                    <a:lumOff val="5000"/>
                  </a:schemeClr>
                </a:solidFill>
              </a:rPr>
              <a:t>adanamdr@afad.gov.tr</a:t>
            </a:r>
          </a:p>
        </p:txBody>
      </p:sp>
      <p:pic>
        <p:nvPicPr>
          <p:cNvPr id="7" name="Resim 6"/>
          <p:cNvPicPr>
            <a:picLocks noChangeAspect="1"/>
          </p:cNvPicPr>
          <p:nvPr/>
        </p:nvPicPr>
        <p:blipFill>
          <a:blip r:embed="rId3" cstate="print"/>
          <a:stretch>
            <a:fillRect/>
          </a:stretch>
        </p:blipFill>
        <p:spPr>
          <a:xfrm>
            <a:off x="505432" y="378692"/>
            <a:ext cx="1517332" cy="1376218"/>
          </a:xfrm>
          <a:prstGeom prst="rect">
            <a:avLst/>
          </a:prstGeom>
        </p:spPr>
      </p:pic>
      <p:pic>
        <p:nvPicPr>
          <p:cNvPr id="9" name="Resim 8"/>
          <p:cNvPicPr>
            <a:picLocks noChangeAspect="1"/>
          </p:cNvPicPr>
          <p:nvPr/>
        </p:nvPicPr>
        <p:blipFill>
          <a:blip r:embed="rId4" cstate="print"/>
          <a:stretch>
            <a:fillRect/>
          </a:stretch>
        </p:blipFill>
        <p:spPr>
          <a:xfrm>
            <a:off x="2576556" y="566087"/>
            <a:ext cx="7084166" cy="1188823"/>
          </a:xfrm>
          <a:prstGeom prst="rect">
            <a:avLst/>
          </a:prstGeom>
        </p:spPr>
      </p:pic>
    </p:spTree>
    <p:extLst>
      <p:ext uri="{BB962C8B-B14F-4D97-AF65-F5344CB8AC3E}">
        <p14:creationId xmlns:p14="http://schemas.microsoft.com/office/powerpoint/2010/main" val="3774610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340790" y="6244840"/>
            <a:ext cx="481361" cy="365125"/>
          </a:xfrm>
        </p:spPr>
        <p:txBody>
          <a:bodyPr/>
          <a:lstStyle/>
          <a:p>
            <a:fld id="{C60E98F0-4A37-44DE-B88F-642E147780B1}" type="slidenum">
              <a:rPr lang="tr-TR" sz="2400" b="1" smtClean="0">
                <a:solidFill>
                  <a:schemeClr val="tx1"/>
                </a:solidFill>
                <a:latin typeface="Arial Black" panose="020B0A04020102020204" pitchFamily="34" charset="0"/>
              </a:rPr>
              <a:pPr/>
              <a:t>5</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41714" y="849086"/>
            <a:ext cx="8636787" cy="584775"/>
          </a:xfrm>
          <a:prstGeom prst="rect">
            <a:avLst/>
          </a:prstGeom>
          <a:noFill/>
        </p:spPr>
        <p:txBody>
          <a:bodyPr wrap="square" rtlCol="0">
            <a:spAutoFit/>
          </a:bodyPr>
          <a:lstStyle/>
          <a:p>
            <a:r>
              <a:rPr lang="tr-TR" altLang="tr-TR" sz="3200" b="1" dirty="0">
                <a:solidFill>
                  <a:srgbClr val="FF0000"/>
                </a:solidFill>
              </a:rPr>
              <a:t>SİVİL SAVUNMANIN AMACI</a:t>
            </a:r>
          </a:p>
        </p:txBody>
      </p:sp>
      <p:sp>
        <p:nvSpPr>
          <p:cNvPr id="5" name="Metin kutusu 4"/>
          <p:cNvSpPr txBox="1"/>
          <p:nvPr/>
        </p:nvSpPr>
        <p:spPr>
          <a:xfrm>
            <a:off x="1237674" y="1998980"/>
            <a:ext cx="9255620" cy="3539430"/>
          </a:xfrm>
          <a:prstGeom prst="rect">
            <a:avLst/>
          </a:prstGeom>
          <a:noFill/>
        </p:spPr>
        <p:txBody>
          <a:bodyPr wrap="square" rtlCol="0">
            <a:spAutoFit/>
          </a:bodyPr>
          <a:lstStyle/>
          <a:p>
            <a:pPr marL="514350" indent="-514350" algn="just">
              <a:buClr>
                <a:srgbClr val="002060"/>
              </a:buClr>
              <a:buSzPct val="130000"/>
              <a:buFont typeface="Wingdings" panose="05000000000000000000" pitchFamily="2" charset="2"/>
              <a:buChar char="§"/>
            </a:pPr>
            <a:r>
              <a:rPr lang="tr-TR" altLang="tr-TR" sz="2400" dirty="0"/>
              <a:t>Halkın can ve mal kaybının en alt düzeye indirilmesi</a:t>
            </a:r>
            <a:r>
              <a:rPr lang="tr-TR" altLang="tr-TR" sz="2400" dirty="0" smtClean="0"/>
              <a:t>.</a:t>
            </a:r>
          </a:p>
          <a:p>
            <a:pPr marL="514350" indent="-514350" algn="just">
              <a:buClr>
                <a:srgbClr val="002060"/>
              </a:buClr>
              <a:buSzPct val="130000"/>
              <a:buFont typeface="Wingdings" panose="05000000000000000000" pitchFamily="2" charset="2"/>
              <a:buChar char="§"/>
            </a:pPr>
            <a:endParaRPr lang="tr-TR" altLang="tr-TR" sz="800" dirty="0" smtClean="0"/>
          </a:p>
          <a:p>
            <a:pPr marL="514350" indent="-514350" algn="just">
              <a:buClr>
                <a:srgbClr val="002060"/>
              </a:buClr>
              <a:buSzPct val="130000"/>
              <a:buFont typeface="Wingdings" panose="05000000000000000000" pitchFamily="2" charset="2"/>
              <a:buChar char="§"/>
            </a:pPr>
            <a:r>
              <a:rPr lang="tr-TR" altLang="tr-TR" sz="2400" dirty="0" smtClean="0"/>
              <a:t>Hayati </a:t>
            </a:r>
            <a:r>
              <a:rPr lang="tr-TR" altLang="tr-TR" sz="2400" dirty="0"/>
              <a:t>önemi olan resmi ve özel kurum ve </a:t>
            </a:r>
            <a:r>
              <a:rPr lang="tr-TR" altLang="tr-TR" sz="2400" dirty="0" smtClean="0"/>
              <a:t>kuruluşların Korunması.</a:t>
            </a:r>
          </a:p>
          <a:p>
            <a:pPr marL="514350" indent="-514350" algn="just">
              <a:buClr>
                <a:srgbClr val="002060"/>
              </a:buClr>
              <a:buSzPct val="130000"/>
              <a:buFont typeface="Wingdings" panose="05000000000000000000" pitchFamily="2" charset="2"/>
              <a:buChar char="§"/>
            </a:pPr>
            <a:endParaRPr lang="tr-TR" altLang="tr-TR" sz="800" dirty="0"/>
          </a:p>
          <a:p>
            <a:pPr marL="514350" indent="-514350" algn="just">
              <a:buClr>
                <a:srgbClr val="002060"/>
              </a:buClr>
              <a:buSzPct val="130000"/>
              <a:buFont typeface="Wingdings" panose="05000000000000000000" pitchFamily="2" charset="2"/>
              <a:buChar char="§"/>
            </a:pPr>
            <a:r>
              <a:rPr lang="tr-TR" altLang="tr-TR" sz="2400" dirty="0" smtClean="0"/>
              <a:t>Kurum </a:t>
            </a:r>
            <a:r>
              <a:rPr lang="tr-TR" altLang="tr-TR" sz="2400" dirty="0"/>
              <a:t>ve kuruluşların etkinliklerinin </a:t>
            </a:r>
            <a:r>
              <a:rPr lang="tr-TR" altLang="tr-TR" sz="2400" dirty="0" smtClean="0"/>
              <a:t>sürdürülmesi için </a:t>
            </a:r>
            <a:r>
              <a:rPr lang="tr-TR" altLang="tr-TR" sz="2400" dirty="0"/>
              <a:t>ivedi onarım ve yenileştirilmesinin yapılması</a:t>
            </a:r>
            <a:r>
              <a:rPr lang="tr-TR" altLang="tr-TR" sz="2400" dirty="0" smtClean="0"/>
              <a:t>.</a:t>
            </a:r>
          </a:p>
          <a:p>
            <a:pPr marL="514350" indent="-514350" algn="just">
              <a:buClr>
                <a:srgbClr val="002060"/>
              </a:buClr>
              <a:buSzPct val="130000"/>
              <a:buFont typeface="Wingdings" panose="05000000000000000000" pitchFamily="2" charset="2"/>
              <a:buChar char="§"/>
            </a:pPr>
            <a:endParaRPr lang="tr-TR" altLang="tr-TR" sz="800" dirty="0" smtClean="0"/>
          </a:p>
          <a:p>
            <a:pPr marL="514350" indent="-514350" algn="just">
              <a:buClr>
                <a:srgbClr val="002060"/>
              </a:buClr>
              <a:buSzPct val="130000"/>
              <a:buFont typeface="Wingdings" panose="05000000000000000000" pitchFamily="2" charset="2"/>
              <a:buChar char="§"/>
            </a:pPr>
            <a:r>
              <a:rPr lang="tr-TR" altLang="tr-TR" sz="2400" dirty="0"/>
              <a:t>Sivil savunma çabalarının sivil halk tarafından </a:t>
            </a:r>
            <a:r>
              <a:rPr lang="tr-TR" altLang="tr-TR" sz="2400" dirty="0" smtClean="0"/>
              <a:t>en yüksek </a:t>
            </a:r>
            <a:r>
              <a:rPr lang="tr-TR" altLang="tr-TR" sz="2400" dirty="0"/>
              <a:t>düzeyde desteklenmesi</a:t>
            </a:r>
            <a:r>
              <a:rPr lang="tr-TR" altLang="tr-TR" sz="2400" dirty="0" smtClean="0"/>
              <a:t>.</a:t>
            </a:r>
          </a:p>
          <a:p>
            <a:pPr marL="514350" indent="-514350" algn="just">
              <a:buClr>
                <a:srgbClr val="002060"/>
              </a:buClr>
              <a:buSzPct val="130000"/>
              <a:buFont typeface="Wingdings" panose="05000000000000000000" pitchFamily="2" charset="2"/>
              <a:buChar char="§"/>
            </a:pPr>
            <a:endParaRPr lang="tr-TR" altLang="tr-TR" sz="800" dirty="0" smtClean="0"/>
          </a:p>
          <a:p>
            <a:pPr marL="514350" indent="-514350" algn="just">
              <a:buClr>
                <a:srgbClr val="002060"/>
              </a:buClr>
              <a:buSzPct val="130000"/>
              <a:buFont typeface="Wingdings" panose="05000000000000000000" pitchFamily="2" charset="2"/>
              <a:buChar char="§"/>
            </a:pPr>
            <a:r>
              <a:rPr lang="tr-TR" altLang="tr-TR" sz="2400" dirty="0"/>
              <a:t>Cephe Gerisi Moralinin Korunması.</a:t>
            </a:r>
          </a:p>
          <a:p>
            <a:pPr algn="just">
              <a:buClr>
                <a:srgbClr val="7030A0"/>
              </a:buClr>
              <a:buSzPct val="130000"/>
            </a:pPr>
            <a:endParaRPr lang="tr-TR" altLang="tr-TR" sz="24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291221" cy="1155300"/>
          </a:xfrm>
          <a:prstGeom prst="rect">
            <a:avLst/>
          </a:prstGeom>
        </p:spPr>
      </p:pic>
    </p:spTree>
    <p:extLst>
      <p:ext uri="{BB962C8B-B14F-4D97-AF65-F5344CB8AC3E}">
        <p14:creationId xmlns:p14="http://schemas.microsoft.com/office/powerpoint/2010/main" val="1521451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340790" y="6244840"/>
            <a:ext cx="481361" cy="365125"/>
          </a:xfrm>
        </p:spPr>
        <p:txBody>
          <a:bodyPr/>
          <a:lstStyle/>
          <a:p>
            <a:fld id="{C60E98F0-4A37-44DE-B88F-642E147780B1}" type="slidenum">
              <a:rPr lang="tr-TR" sz="2400" b="1" smtClean="0">
                <a:solidFill>
                  <a:schemeClr val="tx1"/>
                </a:solidFill>
                <a:latin typeface="Arial Black" panose="020B0A04020102020204" pitchFamily="34" charset="0"/>
              </a:rPr>
              <a:pPr/>
              <a:t>6</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578428" y="1034142"/>
            <a:ext cx="8800073" cy="584775"/>
          </a:xfrm>
          <a:prstGeom prst="rect">
            <a:avLst/>
          </a:prstGeom>
          <a:noFill/>
        </p:spPr>
        <p:txBody>
          <a:bodyPr wrap="square" rtlCol="0">
            <a:spAutoFit/>
          </a:bodyPr>
          <a:lstStyle/>
          <a:p>
            <a:r>
              <a:rPr lang="tr-TR" sz="3200" b="1" dirty="0" smtClean="0">
                <a:solidFill>
                  <a:srgbClr val="FF0000"/>
                </a:solidFill>
              </a:rPr>
              <a:t>GEÇMİŞTE YAŞADIKLARIMIZ</a:t>
            </a:r>
            <a:endParaRPr lang="tr-TR" altLang="tr-TR" sz="3200" b="1" dirty="0" smtClean="0">
              <a:solidFill>
                <a:srgbClr val="FF0000"/>
              </a:solidFill>
            </a:endParaRPr>
          </a:p>
        </p:txBody>
      </p:sp>
      <p:sp>
        <p:nvSpPr>
          <p:cNvPr id="5" name="Metin kutusu 4"/>
          <p:cNvSpPr txBox="1"/>
          <p:nvPr/>
        </p:nvSpPr>
        <p:spPr>
          <a:xfrm>
            <a:off x="1110343" y="1992086"/>
            <a:ext cx="9758940" cy="3600986"/>
          </a:xfrm>
          <a:prstGeom prst="rect">
            <a:avLst/>
          </a:prstGeom>
          <a:noFill/>
        </p:spPr>
        <p:txBody>
          <a:bodyPr wrap="square" rtlCol="0">
            <a:spAutoFit/>
          </a:bodyPr>
          <a:lstStyle/>
          <a:p>
            <a:pPr>
              <a:buClr>
                <a:srgbClr val="1C4277"/>
              </a:buClr>
              <a:buFont typeface="Wingdings" pitchFamily="2" charset="2"/>
              <a:buChar char="§"/>
            </a:pPr>
            <a:r>
              <a:rPr lang="tr-TR" sz="2400" dirty="0" smtClean="0"/>
              <a:t> Geçmişte yaşadıklarımızı hatırlıyor muyuz, </a:t>
            </a:r>
          </a:p>
          <a:p>
            <a:pPr>
              <a:buClr>
                <a:srgbClr val="1C4277"/>
              </a:buClr>
            </a:pPr>
            <a:endParaRPr lang="tr-TR" sz="1000" dirty="0" smtClean="0"/>
          </a:p>
          <a:p>
            <a:pPr>
              <a:buClr>
                <a:srgbClr val="1C4277"/>
              </a:buClr>
              <a:buFont typeface="Wingdings" pitchFamily="2" charset="2"/>
              <a:buChar char="§"/>
            </a:pPr>
            <a:r>
              <a:rPr lang="tr-TR" sz="2400" dirty="0" smtClean="0"/>
              <a:t>  Çıkarılacak dersler var mıydı,</a:t>
            </a:r>
          </a:p>
          <a:p>
            <a:pPr>
              <a:buClr>
                <a:srgbClr val="1C4277"/>
              </a:buClr>
            </a:pPr>
            <a:endParaRPr lang="tr-TR" sz="1000" dirty="0" smtClean="0"/>
          </a:p>
          <a:p>
            <a:pPr>
              <a:buClr>
                <a:srgbClr val="1C4277"/>
              </a:buClr>
              <a:buFont typeface="Wingdings" pitchFamily="2" charset="2"/>
              <a:buChar char="§"/>
            </a:pPr>
            <a:r>
              <a:rPr lang="tr-TR" sz="2400" dirty="0" smtClean="0"/>
              <a:t>  Kendimizi yeniden hazırladık mı,</a:t>
            </a:r>
          </a:p>
          <a:p>
            <a:pPr>
              <a:buClr>
                <a:srgbClr val="1C4277"/>
              </a:buClr>
            </a:pPr>
            <a:endParaRPr lang="tr-TR" sz="1000" dirty="0" smtClean="0"/>
          </a:p>
          <a:p>
            <a:pPr>
              <a:buClr>
                <a:srgbClr val="1C4277"/>
              </a:buClr>
              <a:buFont typeface="Wingdings" pitchFamily="2" charset="2"/>
              <a:buChar char="§"/>
            </a:pPr>
            <a:r>
              <a:rPr lang="tr-TR" sz="2400" dirty="0" smtClean="0"/>
              <a:t>  Muhtemel zarar-ziyanları ön görebiliyor muyuz,</a:t>
            </a:r>
          </a:p>
          <a:p>
            <a:pPr>
              <a:buClr>
                <a:srgbClr val="1C4277"/>
              </a:buClr>
            </a:pPr>
            <a:endParaRPr lang="tr-TR" sz="1000" dirty="0" smtClean="0"/>
          </a:p>
          <a:p>
            <a:pPr>
              <a:buClr>
                <a:srgbClr val="1C4277"/>
              </a:buClr>
              <a:buFont typeface="Wingdings" pitchFamily="2" charset="2"/>
              <a:buChar char="§"/>
            </a:pPr>
            <a:r>
              <a:rPr lang="tr-TR" sz="2400" dirty="0" smtClean="0"/>
              <a:t>  Küçük ve basit tedbirlerin büyük zararları önleyebileceğine inanıyor muyuz,</a:t>
            </a:r>
          </a:p>
          <a:p>
            <a:pPr>
              <a:buClr>
                <a:srgbClr val="1C4277"/>
              </a:buClr>
            </a:pPr>
            <a:endParaRPr lang="tr-TR" sz="1000" dirty="0" smtClean="0"/>
          </a:p>
          <a:p>
            <a:pPr>
              <a:buClr>
                <a:srgbClr val="1C4277"/>
              </a:buClr>
              <a:buFont typeface="Wingdings" pitchFamily="2" charset="2"/>
              <a:buChar char="§"/>
            </a:pPr>
            <a:r>
              <a:rPr lang="tr-TR" sz="2400" dirty="0" smtClean="0"/>
              <a:t>  Hazırlıklarımız tamam mı………………</a:t>
            </a:r>
          </a:p>
          <a:p>
            <a:pPr>
              <a:buClr>
                <a:srgbClr val="1C4277"/>
              </a:buClr>
            </a:pPr>
            <a:endParaRPr lang="tr-TR" sz="1000" dirty="0" smtClean="0"/>
          </a:p>
          <a:p>
            <a:pPr>
              <a:buClr>
                <a:srgbClr val="1C4277"/>
              </a:buClr>
              <a:buFont typeface="Wingdings" pitchFamily="2" charset="2"/>
              <a:buChar char="§"/>
            </a:pPr>
            <a:r>
              <a:rPr lang="tr-TR" sz="2400" dirty="0" smtClean="0"/>
              <a:t>  Yoksa bize bir şey olmaz mı…………….</a:t>
            </a:r>
            <a:endParaRPr lang="tr-TR" altLang="tr-TR" sz="24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291221" cy="1155300"/>
          </a:xfrm>
          <a:prstGeom prst="rect">
            <a:avLst/>
          </a:prstGeom>
        </p:spPr>
      </p:pic>
      <p:sp>
        <p:nvSpPr>
          <p:cNvPr id="6" name="AutoShape 2" descr="KÄ°TAP OKUYAN EMOJÄ°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KÄ°TAP OKUYAN EMOJÄ°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699" y="1167632"/>
            <a:ext cx="2349886" cy="2172340"/>
          </a:xfrm>
          <a:prstGeom prst="rect">
            <a:avLst/>
          </a:prstGeom>
        </p:spPr>
      </p:pic>
    </p:spTree>
    <p:extLst>
      <p:ext uri="{BB962C8B-B14F-4D97-AF65-F5344CB8AC3E}">
        <p14:creationId xmlns:p14="http://schemas.microsoft.com/office/powerpoint/2010/main" val="1521451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340790" y="6244840"/>
            <a:ext cx="481361" cy="365125"/>
          </a:xfrm>
        </p:spPr>
        <p:txBody>
          <a:bodyPr/>
          <a:lstStyle/>
          <a:p>
            <a:fld id="{C60E98F0-4A37-44DE-B88F-642E147780B1}" type="slidenum">
              <a:rPr lang="tr-TR" sz="2400" b="1" smtClean="0">
                <a:solidFill>
                  <a:schemeClr val="tx1"/>
                </a:solidFill>
                <a:latin typeface="Arial Black" panose="020B0A04020102020204" pitchFamily="34" charset="0"/>
              </a:rPr>
              <a:pPr/>
              <a:t>7</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41714" y="533401"/>
            <a:ext cx="8636788" cy="1569660"/>
          </a:xfrm>
          <a:prstGeom prst="rect">
            <a:avLst/>
          </a:prstGeom>
          <a:noFill/>
        </p:spPr>
        <p:txBody>
          <a:bodyPr wrap="square" rtlCol="0">
            <a:spAutoFit/>
          </a:bodyPr>
          <a:lstStyle/>
          <a:p>
            <a:r>
              <a:rPr lang="tr-TR" sz="2400" b="1" dirty="0" smtClean="0"/>
              <a:t>OLAY YERİ</a:t>
            </a:r>
            <a:r>
              <a:rPr lang="tr-TR" sz="2400" dirty="0" smtClean="0"/>
              <a:t>		</a:t>
            </a:r>
            <a:r>
              <a:rPr lang="tr-TR" sz="2400" b="1" dirty="0" smtClean="0"/>
              <a:t>:</a:t>
            </a:r>
            <a:r>
              <a:rPr lang="tr-TR" sz="2400" dirty="0" smtClean="0"/>
              <a:t> Adana Hacı Sabancı Organize Sanayi Bölgesi</a:t>
            </a:r>
            <a:br>
              <a:rPr lang="tr-TR" sz="2400" dirty="0" smtClean="0"/>
            </a:br>
            <a:r>
              <a:rPr lang="tr-TR" sz="2400" b="1" dirty="0" smtClean="0"/>
              <a:t>OLAYIN TÜRÜ	</a:t>
            </a:r>
            <a:r>
              <a:rPr lang="tr-TR" sz="2400" dirty="0" smtClean="0"/>
              <a:t>	</a:t>
            </a:r>
            <a:r>
              <a:rPr lang="tr-TR" sz="2400" b="1" dirty="0" smtClean="0"/>
              <a:t>:</a:t>
            </a:r>
            <a:r>
              <a:rPr lang="tr-TR" sz="2400" dirty="0" smtClean="0"/>
              <a:t> Vinç devrilmesi</a:t>
            </a:r>
            <a:br>
              <a:rPr lang="tr-TR" sz="2400" dirty="0" smtClean="0"/>
            </a:br>
            <a:r>
              <a:rPr lang="tr-TR" sz="2400" b="1" dirty="0" smtClean="0"/>
              <a:t>OLAY TARİHİ</a:t>
            </a:r>
            <a:r>
              <a:rPr lang="tr-TR" sz="2400" dirty="0" smtClean="0"/>
              <a:t>		</a:t>
            </a:r>
            <a:r>
              <a:rPr lang="tr-TR" sz="2400" b="1" dirty="0" smtClean="0"/>
              <a:t>: </a:t>
            </a:r>
            <a:r>
              <a:rPr lang="tr-TR" sz="2400" dirty="0" smtClean="0"/>
              <a:t> 12.12.2017</a:t>
            </a:r>
            <a:br>
              <a:rPr lang="tr-TR" sz="2400" dirty="0" smtClean="0"/>
            </a:br>
            <a:r>
              <a:rPr lang="tr-TR" sz="2400" b="1" dirty="0" smtClean="0"/>
              <a:t>OLAYIN NEDENİ</a:t>
            </a:r>
            <a:r>
              <a:rPr lang="tr-TR" sz="2400" dirty="0" smtClean="0"/>
              <a:t>	</a:t>
            </a:r>
            <a:r>
              <a:rPr lang="tr-TR" sz="2400" b="1" dirty="0" smtClean="0"/>
              <a:t>:</a:t>
            </a:r>
            <a:r>
              <a:rPr lang="tr-TR" sz="2400" dirty="0" smtClean="0"/>
              <a:t> Tedbirsizlik, dikkatsizlik,</a:t>
            </a:r>
            <a:endParaRPr lang="tr-TR" altLang="tr-TR" sz="2400" b="1" dirty="0" smtClean="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291221" cy="1155300"/>
          </a:xfrm>
          <a:prstGeom prst="rect">
            <a:avLst/>
          </a:prstGeom>
        </p:spPr>
      </p:pic>
      <p:pic>
        <p:nvPicPr>
          <p:cNvPr id="9" name="Resim 6" descr="C:\Users\suleyman.turker\Desktop\ADANA İLİ İŞ KAZALARI MÜDAHALE\AMYLUM NİŞASTA\IMG-20171212-WA001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1086" y="2122715"/>
            <a:ext cx="9046027" cy="4506686"/>
          </a:xfrm>
          <a:prstGeom prst="rect">
            <a:avLst/>
          </a:prstGeom>
          <a:noFill/>
          <a:ln>
            <a:noFill/>
          </a:ln>
        </p:spPr>
      </p:pic>
    </p:spTree>
    <p:extLst>
      <p:ext uri="{BB962C8B-B14F-4D97-AF65-F5344CB8AC3E}">
        <p14:creationId xmlns:p14="http://schemas.microsoft.com/office/powerpoint/2010/main" val="1521451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5516">
              <a:srgbClr val="B3D8F2"/>
            </a:gs>
            <a:gs pos="83000">
              <a:schemeClr val="accent4">
                <a:lumMod val="45000"/>
                <a:lumOff val="55000"/>
              </a:schemeClr>
            </a:gs>
            <a:gs pos="83000">
              <a:schemeClr val="accent4">
                <a:lumMod val="45000"/>
                <a:lumOff val="55000"/>
              </a:schemeClr>
            </a:gs>
            <a:gs pos="33000">
              <a:srgbClr val="C1DFF4"/>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514" y="267630"/>
            <a:ext cx="1702859" cy="1204331"/>
          </a:xfrm>
          <a:prstGeom prst="rect">
            <a:avLst/>
          </a:prstGeom>
        </p:spPr>
      </p:pic>
      <p:sp>
        <p:nvSpPr>
          <p:cNvPr id="4" name="Metin kutusu 3"/>
          <p:cNvSpPr txBox="1"/>
          <p:nvPr/>
        </p:nvSpPr>
        <p:spPr>
          <a:xfrm>
            <a:off x="10493294" y="1382759"/>
            <a:ext cx="1538871" cy="461665"/>
          </a:xfrm>
          <a:prstGeom prst="rect">
            <a:avLst/>
          </a:prstGeom>
          <a:noFill/>
        </p:spPr>
        <p:txBody>
          <a:bodyPr wrap="square" rtlCol="0">
            <a:spAutoFit/>
          </a:bodyPr>
          <a:lstStyle/>
          <a:p>
            <a:r>
              <a:rPr lang="tr-TR" sz="2300" b="1" dirty="0" smtClean="0">
                <a:solidFill>
                  <a:srgbClr val="1C4277"/>
                </a:solidFill>
                <a:latin typeface="Arial Black" panose="020B0A04020102020204" pitchFamily="34" charset="0"/>
                <a:cs typeface="Calibri" panose="020F0502020204030204" pitchFamily="34" charset="0"/>
              </a:rPr>
              <a:t>ADANA</a:t>
            </a:r>
            <a:endParaRPr lang="tr-TR" sz="2300" b="1" dirty="0">
              <a:solidFill>
                <a:srgbClr val="1C4277"/>
              </a:solidFill>
              <a:latin typeface="Arial Black" panose="020B0A04020102020204" pitchFamily="34" charset="0"/>
              <a:cs typeface="Calibri" panose="020F0502020204030204" pitchFamily="34" charset="0"/>
            </a:endParaRPr>
          </a:p>
        </p:txBody>
      </p:sp>
      <p:sp>
        <p:nvSpPr>
          <p:cNvPr id="8" name="Slayt Numarası Yer Tutucusu 7"/>
          <p:cNvSpPr>
            <a:spLocks noGrp="1"/>
          </p:cNvSpPr>
          <p:nvPr>
            <p:ph type="sldNum" sz="quarter" idx="12"/>
          </p:nvPr>
        </p:nvSpPr>
        <p:spPr>
          <a:xfrm>
            <a:off x="11340790" y="6244840"/>
            <a:ext cx="481361" cy="365125"/>
          </a:xfrm>
        </p:spPr>
        <p:txBody>
          <a:bodyPr/>
          <a:lstStyle/>
          <a:p>
            <a:fld id="{C60E98F0-4A37-44DE-B88F-642E147780B1}" type="slidenum">
              <a:rPr lang="tr-TR" sz="2400" b="1" smtClean="0">
                <a:solidFill>
                  <a:schemeClr val="tx1"/>
                </a:solidFill>
                <a:latin typeface="Arial Black" panose="020B0A04020102020204" pitchFamily="34" charset="0"/>
              </a:rPr>
              <a:pPr/>
              <a:t>8</a:t>
            </a:fld>
            <a:endParaRPr lang="tr-TR" sz="2400" b="1" dirty="0">
              <a:solidFill>
                <a:schemeClr val="tx1"/>
              </a:solidFill>
              <a:latin typeface="Arial Black" panose="020B0A04020102020204" pitchFamily="34" charset="0"/>
            </a:endParaRPr>
          </a:p>
        </p:txBody>
      </p:sp>
      <p:sp>
        <p:nvSpPr>
          <p:cNvPr id="3" name="Metin kutusu 2"/>
          <p:cNvSpPr txBox="1"/>
          <p:nvPr/>
        </p:nvSpPr>
        <p:spPr>
          <a:xfrm>
            <a:off x="1741714" y="533401"/>
            <a:ext cx="8636788" cy="1569660"/>
          </a:xfrm>
          <a:prstGeom prst="rect">
            <a:avLst/>
          </a:prstGeom>
          <a:noFill/>
        </p:spPr>
        <p:txBody>
          <a:bodyPr wrap="square" rtlCol="0">
            <a:spAutoFit/>
          </a:bodyPr>
          <a:lstStyle/>
          <a:p>
            <a:r>
              <a:rPr lang="tr-TR" sz="2400" b="1" dirty="0" smtClean="0"/>
              <a:t>OLAY YERİ</a:t>
            </a:r>
            <a:r>
              <a:rPr lang="tr-TR" sz="2400" dirty="0" smtClean="0"/>
              <a:t>		</a:t>
            </a:r>
            <a:r>
              <a:rPr lang="tr-TR" sz="2400" b="1" dirty="0" smtClean="0"/>
              <a:t>:</a:t>
            </a:r>
            <a:r>
              <a:rPr lang="tr-TR" sz="2400" dirty="0" smtClean="0"/>
              <a:t> Adana Hacı Sabancı Organize Sanayi Bölgesi</a:t>
            </a:r>
            <a:br>
              <a:rPr lang="tr-TR" sz="2400" dirty="0" smtClean="0"/>
            </a:br>
            <a:r>
              <a:rPr lang="tr-TR" sz="2400" b="1" dirty="0" smtClean="0"/>
              <a:t>OLAYIN TÜRÜ	</a:t>
            </a:r>
            <a:r>
              <a:rPr lang="tr-TR" sz="2400" dirty="0" smtClean="0"/>
              <a:t>	</a:t>
            </a:r>
            <a:r>
              <a:rPr lang="tr-TR" sz="2400" b="1" dirty="0" smtClean="0"/>
              <a:t>:</a:t>
            </a:r>
            <a:r>
              <a:rPr lang="tr-TR" sz="2400" dirty="0" smtClean="0"/>
              <a:t> Vinç devrilmesi</a:t>
            </a:r>
            <a:br>
              <a:rPr lang="tr-TR" sz="2400" dirty="0" smtClean="0"/>
            </a:br>
            <a:r>
              <a:rPr lang="tr-TR" sz="2400" b="1" dirty="0" smtClean="0"/>
              <a:t>OLAY TARİHİ</a:t>
            </a:r>
            <a:r>
              <a:rPr lang="tr-TR" sz="2400" dirty="0" smtClean="0"/>
              <a:t>		</a:t>
            </a:r>
            <a:r>
              <a:rPr lang="tr-TR" sz="2400" b="1" dirty="0" smtClean="0"/>
              <a:t>: </a:t>
            </a:r>
            <a:r>
              <a:rPr lang="tr-TR" sz="2400" dirty="0" smtClean="0"/>
              <a:t> 12.12.2017</a:t>
            </a:r>
            <a:br>
              <a:rPr lang="tr-TR" sz="2400" dirty="0" smtClean="0"/>
            </a:br>
            <a:r>
              <a:rPr lang="tr-TR" sz="2400" b="1" dirty="0" smtClean="0"/>
              <a:t>OLAYIN NEDENİ</a:t>
            </a:r>
            <a:r>
              <a:rPr lang="tr-TR" sz="2400" dirty="0" smtClean="0"/>
              <a:t>	</a:t>
            </a:r>
            <a:r>
              <a:rPr lang="tr-TR" sz="2400" b="1" dirty="0" smtClean="0"/>
              <a:t>:</a:t>
            </a:r>
            <a:r>
              <a:rPr lang="tr-TR" sz="2400" dirty="0" smtClean="0"/>
              <a:t> Tedbirsizlik, dikkatsizlik,</a:t>
            </a:r>
            <a:endParaRPr lang="tr-TR" altLang="tr-TR" sz="2400" b="1" dirty="0" smtClean="0">
              <a:solidFill>
                <a:srgbClr val="FF000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61" y="128555"/>
            <a:ext cx="1291221" cy="1155300"/>
          </a:xfrm>
          <a:prstGeom prst="rect">
            <a:avLst/>
          </a:prstGeom>
        </p:spPr>
      </p:pic>
      <p:pic>
        <p:nvPicPr>
          <p:cNvPr id="10" name="İçerik Yer Tutucusu 4" descr="C:\Users\suleyman.turker\Desktop\ADANA İLİ İŞ KAZALARI MÜDAHALE\AMYLUM NİŞASTA\WhatsApp Image 2018-06-18 at 11.50.33 (1).jpe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9110" y="2051282"/>
            <a:ext cx="9031176" cy="4621661"/>
          </a:xfrm>
          <a:prstGeom prst="rect">
            <a:avLst/>
          </a:prstGeom>
          <a:noFill/>
          <a:ln>
            <a:noFill/>
          </a:ln>
        </p:spPr>
      </p:pic>
    </p:spTree>
    <p:extLst>
      <p:ext uri="{BB962C8B-B14F-4D97-AF65-F5344CB8AC3E}">
        <p14:creationId xmlns:p14="http://schemas.microsoft.com/office/powerpoint/2010/main" val="1521451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1539</TotalTime>
  <Words>2853</Words>
  <Application>Microsoft Office PowerPoint</Application>
  <PresentationFormat>Geniş ekran</PresentationFormat>
  <Paragraphs>651</Paragraphs>
  <Slides>57</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57</vt:i4>
      </vt:variant>
    </vt:vector>
  </HeadingPairs>
  <TitlesOfParts>
    <vt:vector size="65" baseType="lpstr">
      <vt:lpstr>Arial</vt:lpstr>
      <vt:lpstr>Arial Black</vt:lpstr>
      <vt:lpstr>Calibri</vt:lpstr>
      <vt:lpstr>Calibri Light</vt:lpstr>
      <vt:lpstr>Tahoma</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302</cp:revision>
  <cp:lastPrinted>2018-06-13T08:41:53Z</cp:lastPrinted>
  <dcterms:created xsi:type="dcterms:W3CDTF">2018-04-27T12:45:25Z</dcterms:created>
  <dcterms:modified xsi:type="dcterms:W3CDTF">2018-07-17T12:21:15Z</dcterms:modified>
</cp:coreProperties>
</file>