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9" r:id="rId2"/>
    <p:sldId id="292" r:id="rId3"/>
    <p:sldId id="376" r:id="rId4"/>
    <p:sldId id="375" r:id="rId5"/>
    <p:sldId id="373" r:id="rId6"/>
    <p:sldId id="374" r:id="rId7"/>
    <p:sldId id="438" r:id="rId8"/>
    <p:sldId id="261" r:id="rId9"/>
    <p:sldId id="365" r:id="rId10"/>
    <p:sldId id="366" r:id="rId11"/>
    <p:sldId id="367" r:id="rId12"/>
    <p:sldId id="368" r:id="rId13"/>
    <p:sldId id="369" r:id="rId14"/>
    <p:sldId id="448" r:id="rId15"/>
    <p:sldId id="460" r:id="rId16"/>
    <p:sldId id="461" r:id="rId17"/>
    <p:sldId id="455" r:id="rId18"/>
    <p:sldId id="377" r:id="rId19"/>
    <p:sldId id="383" r:id="rId20"/>
    <p:sldId id="384" r:id="rId21"/>
    <p:sldId id="385" r:id="rId22"/>
    <p:sldId id="386" r:id="rId23"/>
    <p:sldId id="388" r:id="rId24"/>
    <p:sldId id="435" r:id="rId25"/>
    <p:sldId id="436" r:id="rId26"/>
    <p:sldId id="443" r:id="rId27"/>
    <p:sldId id="459" r:id="rId28"/>
    <p:sldId id="444" r:id="rId29"/>
    <p:sldId id="394" r:id="rId30"/>
    <p:sldId id="398" r:id="rId31"/>
    <p:sldId id="445" r:id="rId32"/>
    <p:sldId id="399" r:id="rId33"/>
    <p:sldId id="412" r:id="rId34"/>
    <p:sldId id="446" r:id="rId35"/>
    <p:sldId id="415" r:id="rId36"/>
    <p:sldId id="414" r:id="rId37"/>
    <p:sldId id="456" r:id="rId38"/>
    <p:sldId id="458" r:id="rId39"/>
    <p:sldId id="416" r:id="rId40"/>
    <p:sldId id="402" r:id="rId41"/>
    <p:sldId id="457" r:id="rId42"/>
    <p:sldId id="403" r:id="rId43"/>
    <p:sldId id="406" r:id="rId44"/>
    <p:sldId id="411" r:id="rId45"/>
    <p:sldId id="408" r:id="rId46"/>
    <p:sldId id="409" r:id="rId47"/>
    <p:sldId id="410" r:id="rId48"/>
    <p:sldId id="447" r:id="rId49"/>
    <p:sldId id="289" r:id="rId5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3FAB9854-FB06-4FB0-BB96-98C7734CDC7C}">
          <p14:sldIdLst>
            <p14:sldId id="259"/>
            <p14:sldId id="292"/>
            <p14:sldId id="376"/>
            <p14:sldId id="375"/>
            <p14:sldId id="373"/>
            <p14:sldId id="374"/>
            <p14:sldId id="438"/>
            <p14:sldId id="261"/>
            <p14:sldId id="365"/>
            <p14:sldId id="366"/>
            <p14:sldId id="367"/>
            <p14:sldId id="368"/>
            <p14:sldId id="369"/>
            <p14:sldId id="448"/>
            <p14:sldId id="460"/>
            <p14:sldId id="461"/>
            <p14:sldId id="455"/>
            <p14:sldId id="377"/>
            <p14:sldId id="383"/>
            <p14:sldId id="384"/>
            <p14:sldId id="385"/>
            <p14:sldId id="386"/>
            <p14:sldId id="388"/>
            <p14:sldId id="435"/>
            <p14:sldId id="436"/>
            <p14:sldId id="443"/>
            <p14:sldId id="459"/>
            <p14:sldId id="444"/>
            <p14:sldId id="394"/>
            <p14:sldId id="398"/>
            <p14:sldId id="445"/>
            <p14:sldId id="399"/>
            <p14:sldId id="412"/>
            <p14:sldId id="446"/>
            <p14:sldId id="415"/>
            <p14:sldId id="414"/>
            <p14:sldId id="456"/>
            <p14:sldId id="458"/>
            <p14:sldId id="416"/>
            <p14:sldId id="402"/>
            <p14:sldId id="457"/>
            <p14:sldId id="403"/>
            <p14:sldId id="406"/>
            <p14:sldId id="411"/>
            <p14:sldId id="408"/>
            <p14:sldId id="409"/>
          </p14:sldIdLst>
        </p14:section>
        <p14:section name="Başlıksız Bölüm" id="{BDC2ACEA-9816-4F2D-83FE-78E761376035}">
          <p14:sldIdLst>
            <p14:sldId id="410"/>
            <p14:sldId id="447"/>
            <p14:sldId id="2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30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EDC7A4-DE62-4F1F-91EF-BF254F134253}" v="950" dt="2020-02-03T12:51:04.67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660"/>
  </p:normalViewPr>
  <p:slideViewPr>
    <p:cSldViewPr snapToGrid="0">
      <p:cViewPr varScale="1">
        <p:scale>
          <a:sx n="115" d="100"/>
          <a:sy n="115" d="100"/>
        </p:scale>
        <p:origin x="154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8EDC7A4-DE62-4F1F-91EF-BF254F134253}"/>
    <pc:docChg chg="addSld delSld modSld modSection">
      <pc:chgData name="" userId="" providerId="" clId="Web-{D8EDC7A4-DE62-4F1F-91EF-BF254F134253}" dt="2020-02-03T12:51:04.673" v="896" actId="14100"/>
      <pc:docMkLst>
        <pc:docMk/>
      </pc:docMkLst>
      <pc:sldChg chg="modSp">
        <pc:chgData name="" userId="" providerId="" clId="Web-{D8EDC7A4-DE62-4F1F-91EF-BF254F134253}" dt="2020-02-03T12:36:04.140" v="755" actId="20577"/>
        <pc:sldMkLst>
          <pc:docMk/>
          <pc:sldMk cId="3297426257" sldId="366"/>
        </pc:sldMkLst>
        <pc:spChg chg="mod">
          <ac:chgData name="" userId="" providerId="" clId="Web-{D8EDC7A4-DE62-4F1F-91EF-BF254F134253}" dt="2020-02-03T12:36:04.140" v="755" actId="20577"/>
          <ac:spMkLst>
            <pc:docMk/>
            <pc:sldMk cId="3297426257" sldId="366"/>
            <ac:spMk id="9" creationId="{00000000-0000-0000-0000-000000000000}"/>
          </ac:spMkLst>
        </pc:spChg>
        <pc:spChg chg="mod">
          <ac:chgData name="" userId="" providerId="" clId="Web-{D8EDC7A4-DE62-4F1F-91EF-BF254F134253}" dt="2020-02-03T12:35:54.671" v="745" actId="14100"/>
          <ac:spMkLst>
            <pc:docMk/>
            <pc:sldMk cId="3297426257" sldId="366"/>
            <ac:spMk id="10" creationId="{00000000-0000-0000-0000-000000000000}"/>
          </ac:spMkLst>
        </pc:spChg>
      </pc:sldChg>
      <pc:sldChg chg="modSp">
        <pc:chgData name="" userId="" providerId="" clId="Web-{D8EDC7A4-DE62-4F1F-91EF-BF254F134253}" dt="2020-02-03T12:33:16.544" v="699" actId="20577"/>
        <pc:sldMkLst>
          <pc:docMk/>
          <pc:sldMk cId="3779132090" sldId="373"/>
        </pc:sldMkLst>
        <pc:spChg chg="mod">
          <ac:chgData name="" userId="" providerId="" clId="Web-{D8EDC7A4-DE62-4F1F-91EF-BF254F134253}" dt="2020-02-03T12:33:16.544" v="699" actId="20577"/>
          <ac:spMkLst>
            <pc:docMk/>
            <pc:sldMk cId="3779132090" sldId="373"/>
            <ac:spMk id="9" creationId="{00000000-0000-0000-0000-000000000000}"/>
          </ac:spMkLst>
        </pc:spChg>
      </pc:sldChg>
      <pc:sldChg chg="modSp">
        <pc:chgData name="" userId="" providerId="" clId="Web-{D8EDC7A4-DE62-4F1F-91EF-BF254F134253}" dt="2020-02-03T12:40:15.879" v="849" actId="20577"/>
        <pc:sldMkLst>
          <pc:docMk/>
          <pc:sldMk cId="734250694" sldId="383"/>
        </pc:sldMkLst>
        <pc:spChg chg="mod">
          <ac:chgData name="" userId="" providerId="" clId="Web-{D8EDC7A4-DE62-4F1F-91EF-BF254F134253}" dt="2020-02-03T12:40:15.879" v="849" actId="20577"/>
          <ac:spMkLst>
            <pc:docMk/>
            <pc:sldMk cId="734250694" sldId="383"/>
            <ac:spMk id="15" creationId="{00000000-0000-0000-0000-000000000000}"/>
          </ac:spMkLst>
        </pc:spChg>
      </pc:sldChg>
      <pc:sldChg chg="modSp">
        <pc:chgData name="" userId="" providerId="" clId="Web-{D8EDC7A4-DE62-4F1F-91EF-BF254F134253}" dt="2020-02-03T11:41:08.992" v="465" actId="20577"/>
        <pc:sldMkLst>
          <pc:docMk/>
          <pc:sldMk cId="957291082" sldId="398"/>
        </pc:sldMkLst>
        <pc:spChg chg="mod">
          <ac:chgData name="" userId="" providerId="" clId="Web-{D8EDC7A4-DE62-4F1F-91EF-BF254F134253}" dt="2020-02-03T11:41:08.992" v="465" actId="20577"/>
          <ac:spMkLst>
            <pc:docMk/>
            <pc:sldMk cId="957291082" sldId="398"/>
            <ac:spMk id="11" creationId="{00000000-0000-0000-0000-000000000000}"/>
          </ac:spMkLst>
        </pc:spChg>
      </pc:sldChg>
      <pc:sldChg chg="modSp">
        <pc:chgData name="" userId="" providerId="" clId="Web-{D8EDC7A4-DE62-4F1F-91EF-BF254F134253}" dt="2020-02-03T12:51:04.673" v="896" actId="14100"/>
        <pc:sldMkLst>
          <pc:docMk/>
          <pc:sldMk cId="2943503844" sldId="409"/>
        </pc:sldMkLst>
        <pc:spChg chg="mod">
          <ac:chgData name="" userId="" providerId="" clId="Web-{D8EDC7A4-DE62-4F1F-91EF-BF254F134253}" dt="2020-02-03T12:48:55.327" v="894" actId="14100"/>
          <ac:spMkLst>
            <pc:docMk/>
            <pc:sldMk cId="2943503844" sldId="409"/>
            <ac:spMk id="12" creationId="{00000000-0000-0000-0000-000000000000}"/>
          </ac:spMkLst>
        </pc:spChg>
        <pc:picChg chg="mod">
          <ac:chgData name="" userId="" providerId="" clId="Web-{D8EDC7A4-DE62-4F1F-91EF-BF254F134253}" dt="2020-02-03T12:51:04.673" v="896" actId="14100"/>
          <ac:picMkLst>
            <pc:docMk/>
            <pc:sldMk cId="2943503844" sldId="409"/>
            <ac:picMk id="2" creationId="{00000000-0000-0000-0000-000000000000}"/>
          </ac:picMkLst>
        </pc:picChg>
      </pc:sldChg>
      <pc:sldChg chg="modSp">
        <pc:chgData name="" userId="" providerId="" clId="Web-{D8EDC7A4-DE62-4F1F-91EF-BF254F134253}" dt="2020-02-03T12:31:22.214" v="689" actId="20577"/>
        <pc:sldMkLst>
          <pc:docMk/>
          <pc:sldMk cId="2274745755" sldId="410"/>
        </pc:sldMkLst>
        <pc:spChg chg="mod">
          <ac:chgData name="" userId="" providerId="" clId="Web-{D8EDC7A4-DE62-4F1F-91EF-BF254F134253}" dt="2020-02-03T12:31:22.214" v="689" actId="20577"/>
          <ac:spMkLst>
            <pc:docMk/>
            <pc:sldMk cId="2274745755" sldId="410"/>
            <ac:spMk id="12" creationId="{00000000-0000-0000-0000-000000000000}"/>
          </ac:spMkLst>
        </pc:spChg>
      </pc:sldChg>
      <pc:sldChg chg="modSp">
        <pc:chgData name="" userId="" providerId="" clId="Web-{D8EDC7A4-DE62-4F1F-91EF-BF254F134253}" dt="2020-02-03T11:44:35.292" v="469" actId="20577"/>
        <pc:sldMkLst>
          <pc:docMk/>
          <pc:sldMk cId="3309383279" sldId="416"/>
        </pc:sldMkLst>
        <pc:spChg chg="mod">
          <ac:chgData name="" userId="" providerId="" clId="Web-{D8EDC7A4-DE62-4F1F-91EF-BF254F134253}" dt="2020-02-03T11:44:35.292" v="469" actId="20577"/>
          <ac:spMkLst>
            <pc:docMk/>
            <pc:sldMk cId="3309383279" sldId="416"/>
            <ac:spMk id="12" creationId="{00000000-0000-0000-0000-000000000000}"/>
          </ac:spMkLst>
        </pc:spChg>
      </pc:sldChg>
      <pc:sldChg chg="modSp">
        <pc:chgData name="" userId="" providerId="" clId="Web-{D8EDC7A4-DE62-4F1F-91EF-BF254F134253}" dt="2020-02-03T11:32:33.388" v="450" actId="14100"/>
        <pc:sldMkLst>
          <pc:docMk/>
          <pc:sldMk cId="2077327299" sldId="435"/>
        </pc:sldMkLst>
        <pc:spChg chg="mod">
          <ac:chgData name="" userId="" providerId="" clId="Web-{D8EDC7A4-DE62-4F1F-91EF-BF254F134253}" dt="2020-02-03T11:32:12.294" v="445" actId="20577"/>
          <ac:spMkLst>
            <pc:docMk/>
            <pc:sldMk cId="2077327299" sldId="435"/>
            <ac:spMk id="12" creationId="{00000000-0000-0000-0000-000000000000}"/>
          </ac:spMkLst>
        </pc:spChg>
        <pc:spChg chg="mod">
          <ac:chgData name="" userId="" providerId="" clId="Web-{D8EDC7A4-DE62-4F1F-91EF-BF254F134253}" dt="2020-02-03T11:32:33.388" v="450" actId="14100"/>
          <ac:spMkLst>
            <pc:docMk/>
            <pc:sldMk cId="2077327299" sldId="435"/>
            <ac:spMk id="13" creationId="{00000000-0000-0000-0000-000000000000}"/>
          </ac:spMkLst>
        </pc:spChg>
      </pc:sldChg>
      <pc:sldChg chg="modSp">
        <pc:chgData name="" userId="" providerId="" clId="Web-{D8EDC7A4-DE62-4F1F-91EF-BF254F134253}" dt="2020-02-03T11:31:28.996" v="384" actId="14100"/>
        <pc:sldMkLst>
          <pc:docMk/>
          <pc:sldMk cId="2272385260" sldId="436"/>
        </pc:sldMkLst>
        <pc:spChg chg="mod">
          <ac:chgData name="" userId="" providerId="" clId="Web-{D8EDC7A4-DE62-4F1F-91EF-BF254F134253}" dt="2020-02-03T11:31:28.996" v="384" actId="14100"/>
          <ac:spMkLst>
            <pc:docMk/>
            <pc:sldMk cId="2272385260" sldId="436"/>
            <ac:spMk id="14" creationId="{00000000-0000-0000-0000-000000000000}"/>
          </ac:spMkLst>
        </pc:spChg>
      </pc:sldChg>
      <pc:sldChg chg="modSp">
        <pc:chgData name="" userId="" providerId="" clId="Web-{D8EDC7A4-DE62-4F1F-91EF-BF254F134253}" dt="2020-02-03T12:33:55.857" v="725"/>
        <pc:sldMkLst>
          <pc:docMk/>
          <pc:sldMk cId="197026192" sldId="438"/>
        </pc:sldMkLst>
        <pc:graphicFrameChg chg="mod modGraphic">
          <ac:chgData name="" userId="" providerId="" clId="Web-{D8EDC7A4-DE62-4F1F-91EF-BF254F134253}" dt="2020-02-03T12:33:55.857" v="725"/>
          <ac:graphicFrameMkLst>
            <pc:docMk/>
            <pc:sldMk cId="197026192" sldId="438"/>
            <ac:graphicFrameMk id="11" creationId="{00000000-0000-0000-0000-000000000000}"/>
          </ac:graphicFrameMkLst>
        </pc:graphicFrameChg>
      </pc:sldChg>
      <pc:sldChg chg="del">
        <pc:chgData name="" userId="" providerId="" clId="Web-{D8EDC7A4-DE62-4F1F-91EF-BF254F134253}" dt="2020-02-03T12:34:11.591" v="726"/>
        <pc:sldMkLst>
          <pc:docMk/>
          <pc:sldMk cId="738877678" sldId="439"/>
        </pc:sldMkLst>
      </pc:sldChg>
      <pc:sldChg chg="modSp">
        <pc:chgData name="" userId="" providerId="" clId="Web-{D8EDC7A4-DE62-4F1F-91EF-BF254F134253}" dt="2020-02-03T11:34:52.517" v="459" actId="20577"/>
        <pc:sldMkLst>
          <pc:docMk/>
          <pc:sldMk cId="597619642" sldId="444"/>
        </pc:sldMkLst>
        <pc:spChg chg="mod">
          <ac:chgData name="" userId="" providerId="" clId="Web-{D8EDC7A4-DE62-4F1F-91EF-BF254F134253}" dt="2020-02-03T11:34:52.517" v="459" actId="20577"/>
          <ac:spMkLst>
            <pc:docMk/>
            <pc:sldMk cId="597619642" sldId="444"/>
            <ac:spMk id="15" creationId="{00000000-0000-0000-0000-000000000000}"/>
          </ac:spMkLst>
        </pc:spChg>
      </pc:sldChg>
      <pc:sldChg chg="modSp">
        <pc:chgData name="" userId="" providerId="" clId="Web-{D8EDC7A4-DE62-4F1F-91EF-BF254F134253}" dt="2020-02-03T12:32:03.761" v="693" actId="20577"/>
        <pc:sldMkLst>
          <pc:docMk/>
          <pc:sldMk cId="3515850917" sldId="447"/>
        </pc:sldMkLst>
        <pc:spChg chg="mod">
          <ac:chgData name="" userId="" providerId="" clId="Web-{D8EDC7A4-DE62-4F1F-91EF-BF254F134253}" dt="2020-02-03T12:32:03.761" v="693" actId="20577"/>
          <ac:spMkLst>
            <pc:docMk/>
            <pc:sldMk cId="3515850917" sldId="447"/>
            <ac:spMk id="12" creationId="{00000000-0000-0000-0000-000000000000}"/>
          </ac:spMkLst>
        </pc:spChg>
      </pc:sldChg>
      <pc:sldChg chg="modSp">
        <pc:chgData name="" userId="" providerId="" clId="Web-{D8EDC7A4-DE62-4F1F-91EF-BF254F134253}" dt="2020-02-03T12:37:07.938" v="773" actId="20577"/>
        <pc:sldMkLst>
          <pc:docMk/>
          <pc:sldMk cId="634456179" sldId="448"/>
        </pc:sldMkLst>
        <pc:spChg chg="mod">
          <ac:chgData name="" userId="" providerId="" clId="Web-{D8EDC7A4-DE62-4F1F-91EF-BF254F134253}" dt="2020-02-03T12:37:07.938" v="773" actId="20577"/>
          <ac:spMkLst>
            <pc:docMk/>
            <pc:sldMk cId="634456179" sldId="448"/>
            <ac:spMk id="11" creationId="{00000000-0000-0000-0000-000000000000}"/>
          </ac:spMkLst>
        </pc:spChg>
      </pc:sldChg>
      <pc:sldChg chg="del">
        <pc:chgData name="" userId="" providerId="" clId="Web-{D8EDC7A4-DE62-4F1F-91EF-BF254F134253}" dt="2020-02-03T12:42:31.740" v="851"/>
        <pc:sldMkLst>
          <pc:docMk/>
          <pc:sldMk cId="3658439132" sldId="449"/>
        </pc:sldMkLst>
      </pc:sldChg>
      <pc:sldChg chg="del">
        <pc:chgData name="" userId="" providerId="" clId="Web-{D8EDC7A4-DE62-4F1F-91EF-BF254F134253}" dt="2020-02-03T12:42:39.099" v="852"/>
        <pc:sldMkLst>
          <pc:docMk/>
          <pc:sldMk cId="1854834169" sldId="450"/>
        </pc:sldMkLst>
      </pc:sldChg>
      <pc:sldChg chg="del">
        <pc:chgData name="" userId="" providerId="" clId="Web-{D8EDC7A4-DE62-4F1F-91EF-BF254F134253}" dt="2020-02-03T12:42:45.631" v="853"/>
        <pc:sldMkLst>
          <pc:docMk/>
          <pc:sldMk cId="542728585" sldId="451"/>
        </pc:sldMkLst>
      </pc:sldChg>
      <pc:sldChg chg="delSp modSp del">
        <pc:chgData name="" userId="" providerId="" clId="Web-{D8EDC7A4-DE62-4F1F-91EF-BF254F134253}" dt="2020-02-03T12:49:00.640" v="895"/>
        <pc:sldMkLst>
          <pc:docMk/>
          <pc:sldMk cId="3213999194" sldId="452"/>
        </pc:sldMkLst>
        <pc:spChg chg="mod">
          <ac:chgData name="" userId="" providerId="" clId="Web-{D8EDC7A4-DE62-4F1F-91EF-BF254F134253}" dt="2020-02-03T12:48:43.358" v="886" actId="20577"/>
          <ac:spMkLst>
            <pc:docMk/>
            <pc:sldMk cId="3213999194" sldId="452"/>
            <ac:spMk id="12" creationId="{00000000-0000-0000-0000-000000000000}"/>
          </ac:spMkLst>
        </pc:spChg>
        <pc:graphicFrameChg chg="del mod modGraphic">
          <ac:chgData name="" userId="" providerId="" clId="Web-{D8EDC7A4-DE62-4F1F-91EF-BF254F134253}" dt="2020-02-03T12:48:28.842" v="884"/>
          <ac:graphicFrameMkLst>
            <pc:docMk/>
            <pc:sldMk cId="3213999194" sldId="452"/>
            <ac:graphicFrameMk id="6" creationId="{00000000-0000-0000-0000-000000000000}"/>
          </ac:graphicFrameMkLst>
        </pc:graphicFrameChg>
      </pc:sldChg>
      <pc:sldChg chg="modSp new">
        <pc:chgData name="" userId="" providerId="" clId="Web-{D8EDC7A4-DE62-4F1F-91EF-BF254F134253}" dt="2020-02-03T11:29:09.853" v="360" actId="20577"/>
        <pc:sldMkLst>
          <pc:docMk/>
          <pc:sldMk cId="1619586292" sldId="453"/>
        </pc:sldMkLst>
        <pc:spChg chg="mod">
          <ac:chgData name="" userId="" providerId="" clId="Web-{D8EDC7A4-DE62-4F1F-91EF-BF254F134253}" dt="2020-02-03T11:22:30.941" v="42" actId="20577"/>
          <ac:spMkLst>
            <pc:docMk/>
            <pc:sldMk cId="1619586292" sldId="453"/>
            <ac:spMk id="2" creationId="{1204FED5-5D49-48E4-83C1-385DBBEFFD8E}"/>
          </ac:spMkLst>
        </pc:spChg>
        <pc:spChg chg="mod">
          <ac:chgData name="" userId="" providerId="" clId="Web-{D8EDC7A4-DE62-4F1F-91EF-BF254F134253}" dt="2020-02-03T11:29:09.853" v="360" actId="20577"/>
          <ac:spMkLst>
            <pc:docMk/>
            <pc:sldMk cId="1619586292" sldId="453"/>
            <ac:spMk id="3" creationId="{B08B9DB5-F4B8-4FBD-A60A-181D6F40849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593EB-ACE8-4A94-8DA2-3C3313EFA424}" type="datetimeFigureOut">
              <a:rPr lang="tr-TR" smtClean="0"/>
              <a:t>4.02.2020</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75D22-FCCB-4C3A-BB16-BDA640C452ED}" type="slidenum">
              <a:rPr lang="tr-TR" smtClean="0"/>
              <a:t>‹#›</a:t>
            </a:fld>
            <a:endParaRPr lang="tr-TR"/>
          </a:p>
        </p:txBody>
      </p:sp>
    </p:spTree>
    <p:extLst>
      <p:ext uri="{BB962C8B-B14F-4D97-AF65-F5344CB8AC3E}">
        <p14:creationId xmlns:p14="http://schemas.microsoft.com/office/powerpoint/2010/main" val="493361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EBEAA9AE-A61E-4DE0-975D-55CD47F3781E}" type="datetimeFigureOut">
              <a:rPr lang="tr-TR" smtClean="0"/>
              <a:t>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1F66DAF-DA42-40BD-8DAE-9A91DE653039}" type="slidenum">
              <a:rPr lang="tr-TR" smtClean="0"/>
              <a:t>‹#›</a:t>
            </a:fld>
            <a:endParaRPr lang="tr-TR"/>
          </a:p>
        </p:txBody>
      </p:sp>
    </p:spTree>
    <p:extLst>
      <p:ext uri="{BB962C8B-B14F-4D97-AF65-F5344CB8AC3E}">
        <p14:creationId xmlns:p14="http://schemas.microsoft.com/office/powerpoint/2010/main" val="998680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BEAA9AE-A61E-4DE0-975D-55CD47F3781E}" type="datetimeFigureOut">
              <a:rPr lang="tr-TR" smtClean="0"/>
              <a:t>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1F66DAF-DA42-40BD-8DAE-9A91DE653039}" type="slidenum">
              <a:rPr lang="tr-TR" smtClean="0"/>
              <a:t>‹#›</a:t>
            </a:fld>
            <a:endParaRPr lang="tr-TR"/>
          </a:p>
        </p:txBody>
      </p:sp>
    </p:spTree>
    <p:extLst>
      <p:ext uri="{BB962C8B-B14F-4D97-AF65-F5344CB8AC3E}">
        <p14:creationId xmlns:p14="http://schemas.microsoft.com/office/powerpoint/2010/main" val="155695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BEAA9AE-A61E-4DE0-975D-55CD47F3781E}" type="datetimeFigureOut">
              <a:rPr lang="tr-TR" smtClean="0"/>
              <a:t>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1F66DAF-DA42-40BD-8DAE-9A91DE653039}" type="slidenum">
              <a:rPr lang="tr-TR" smtClean="0"/>
              <a:t>‹#›</a:t>
            </a:fld>
            <a:endParaRPr lang="tr-TR"/>
          </a:p>
        </p:txBody>
      </p:sp>
    </p:spTree>
    <p:extLst>
      <p:ext uri="{BB962C8B-B14F-4D97-AF65-F5344CB8AC3E}">
        <p14:creationId xmlns:p14="http://schemas.microsoft.com/office/powerpoint/2010/main" val="309694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BEAA9AE-A61E-4DE0-975D-55CD47F3781E}" type="datetimeFigureOut">
              <a:rPr lang="tr-TR" smtClean="0"/>
              <a:t>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1F66DAF-DA42-40BD-8DAE-9A91DE653039}" type="slidenum">
              <a:rPr lang="tr-TR" smtClean="0"/>
              <a:pPr/>
              <a:t>‹#›</a:t>
            </a:fld>
            <a:endParaRPr lang="tr-TR" dirty="0"/>
          </a:p>
        </p:txBody>
      </p:sp>
    </p:spTree>
    <p:extLst>
      <p:ext uri="{BB962C8B-B14F-4D97-AF65-F5344CB8AC3E}">
        <p14:creationId xmlns:p14="http://schemas.microsoft.com/office/powerpoint/2010/main" val="3926095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BEAA9AE-A61E-4DE0-975D-55CD47F3781E}" type="datetimeFigureOut">
              <a:rPr lang="tr-TR" smtClean="0"/>
              <a:t>4.02.2020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1F66DAF-DA42-40BD-8DAE-9A91DE653039}" type="slidenum">
              <a:rPr lang="tr-TR" smtClean="0"/>
              <a:t>‹#›</a:t>
            </a:fld>
            <a:endParaRPr lang="tr-TR"/>
          </a:p>
        </p:txBody>
      </p:sp>
    </p:spTree>
    <p:extLst>
      <p:ext uri="{BB962C8B-B14F-4D97-AF65-F5344CB8AC3E}">
        <p14:creationId xmlns:p14="http://schemas.microsoft.com/office/powerpoint/2010/main" val="144132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BEAA9AE-A61E-4DE0-975D-55CD47F3781E}" type="datetimeFigureOut">
              <a:rPr lang="tr-TR" smtClean="0"/>
              <a:t>4.02.2020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1F66DAF-DA42-40BD-8DAE-9A91DE653039}" type="slidenum">
              <a:rPr lang="tr-TR" smtClean="0"/>
              <a:t>‹#›</a:t>
            </a:fld>
            <a:endParaRPr lang="tr-TR"/>
          </a:p>
        </p:txBody>
      </p:sp>
    </p:spTree>
    <p:extLst>
      <p:ext uri="{BB962C8B-B14F-4D97-AF65-F5344CB8AC3E}">
        <p14:creationId xmlns:p14="http://schemas.microsoft.com/office/powerpoint/2010/main" val="3109664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BEAA9AE-A61E-4DE0-975D-55CD47F3781E}" type="datetimeFigureOut">
              <a:rPr lang="tr-TR" smtClean="0"/>
              <a:t>4.02.2020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1F66DAF-DA42-40BD-8DAE-9A91DE653039}" type="slidenum">
              <a:rPr lang="tr-TR" smtClean="0"/>
              <a:t>‹#›</a:t>
            </a:fld>
            <a:endParaRPr lang="tr-TR"/>
          </a:p>
        </p:txBody>
      </p:sp>
    </p:spTree>
    <p:extLst>
      <p:ext uri="{BB962C8B-B14F-4D97-AF65-F5344CB8AC3E}">
        <p14:creationId xmlns:p14="http://schemas.microsoft.com/office/powerpoint/2010/main" val="1997116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EBEAA9AE-A61E-4DE0-975D-55CD47F3781E}" type="datetimeFigureOut">
              <a:rPr lang="tr-TR" smtClean="0"/>
              <a:t>4.02.2020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1F66DAF-DA42-40BD-8DAE-9A91DE653039}" type="slidenum">
              <a:rPr lang="tr-TR" smtClean="0"/>
              <a:t>‹#›</a:t>
            </a:fld>
            <a:endParaRPr lang="tr-TR"/>
          </a:p>
        </p:txBody>
      </p:sp>
    </p:spTree>
    <p:extLst>
      <p:ext uri="{BB962C8B-B14F-4D97-AF65-F5344CB8AC3E}">
        <p14:creationId xmlns:p14="http://schemas.microsoft.com/office/powerpoint/2010/main" val="201880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AA9AE-A61E-4DE0-975D-55CD47F3781E}" type="datetimeFigureOut">
              <a:rPr lang="tr-TR" smtClean="0"/>
              <a:t>4.02.2020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1F66DAF-DA42-40BD-8DAE-9A91DE653039}" type="slidenum">
              <a:rPr lang="tr-TR" smtClean="0"/>
              <a:t>‹#›</a:t>
            </a:fld>
            <a:endParaRPr lang="tr-TR"/>
          </a:p>
        </p:txBody>
      </p:sp>
    </p:spTree>
    <p:extLst>
      <p:ext uri="{BB962C8B-B14F-4D97-AF65-F5344CB8AC3E}">
        <p14:creationId xmlns:p14="http://schemas.microsoft.com/office/powerpoint/2010/main" val="1941225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EBEAA9AE-A61E-4DE0-975D-55CD47F3781E}" type="datetimeFigureOut">
              <a:rPr lang="tr-TR" smtClean="0"/>
              <a:t>4.02.2020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1F66DAF-DA42-40BD-8DAE-9A91DE653039}" type="slidenum">
              <a:rPr lang="tr-TR" smtClean="0"/>
              <a:t>‹#›</a:t>
            </a:fld>
            <a:endParaRPr lang="tr-TR"/>
          </a:p>
        </p:txBody>
      </p:sp>
    </p:spTree>
    <p:extLst>
      <p:ext uri="{BB962C8B-B14F-4D97-AF65-F5344CB8AC3E}">
        <p14:creationId xmlns:p14="http://schemas.microsoft.com/office/powerpoint/2010/main" val="140784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EBEAA9AE-A61E-4DE0-975D-55CD47F3781E}" type="datetimeFigureOut">
              <a:rPr lang="tr-TR" smtClean="0"/>
              <a:t>4.02.2020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1F66DAF-DA42-40BD-8DAE-9A91DE653039}" type="slidenum">
              <a:rPr lang="tr-TR" smtClean="0"/>
              <a:t>‹#›</a:t>
            </a:fld>
            <a:endParaRPr lang="tr-TR"/>
          </a:p>
        </p:txBody>
      </p:sp>
    </p:spTree>
    <p:extLst>
      <p:ext uri="{BB962C8B-B14F-4D97-AF65-F5344CB8AC3E}">
        <p14:creationId xmlns:p14="http://schemas.microsoft.com/office/powerpoint/2010/main" val="1726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AA9AE-A61E-4DE0-975D-55CD47F3781E}" type="datetimeFigureOut">
              <a:rPr lang="tr-TR" smtClean="0"/>
              <a:t>4.02.2020</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66DAF-DA42-40BD-8DAE-9A91DE653039}" type="slidenum">
              <a:rPr lang="tr-TR" smtClean="0"/>
              <a:t>‹#›</a:t>
            </a:fld>
            <a:endParaRPr lang="tr-TR"/>
          </a:p>
        </p:txBody>
      </p:sp>
    </p:spTree>
    <p:extLst>
      <p:ext uri="{BB962C8B-B14F-4D97-AF65-F5344CB8AC3E}">
        <p14:creationId xmlns:p14="http://schemas.microsoft.com/office/powerpoint/2010/main" val="3651362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4.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7.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p:txBody>
          <a:bodyPr/>
          <a:lstStyle/>
          <a:p>
            <a:endParaRPr lang="tr-TR" dirty="0"/>
          </a:p>
        </p:txBody>
      </p:sp>
      <p:pic>
        <p:nvPicPr>
          <p:cNvPr id="12" name="İçerik Yer Tutucusu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1571"/>
            <a:ext cx="9144000" cy="6889571"/>
          </a:xfrm>
        </p:spPr>
      </p:pic>
      <p:sp>
        <p:nvSpPr>
          <p:cNvPr id="4" name="Slayt Numarası Yer Tutucusu 3"/>
          <p:cNvSpPr>
            <a:spLocks noGrp="1"/>
          </p:cNvSpPr>
          <p:nvPr>
            <p:ph type="sldNum" sz="quarter" idx="12"/>
          </p:nvPr>
        </p:nvSpPr>
        <p:spPr/>
        <p:txBody>
          <a:bodyPr/>
          <a:lstStyle/>
          <a:p>
            <a:fld id="{4F5F4AEF-C009-4BAB-B04C-BB7C969B5495}" type="slidenum">
              <a:rPr lang="tr-TR" smtClean="0"/>
              <a:pPr/>
              <a:t>1</a:t>
            </a:fld>
            <a:endParaRPr lang="tr-TR" dirty="0"/>
          </a:p>
        </p:txBody>
      </p:sp>
      <p:sp>
        <p:nvSpPr>
          <p:cNvPr id="6" name="Metin kutusu 5"/>
          <p:cNvSpPr txBox="1"/>
          <p:nvPr/>
        </p:nvSpPr>
        <p:spPr>
          <a:xfrm>
            <a:off x="462847" y="1322237"/>
            <a:ext cx="4489562" cy="830997"/>
          </a:xfrm>
          <a:prstGeom prst="rect">
            <a:avLst/>
          </a:prstGeom>
          <a:noFill/>
        </p:spPr>
        <p:txBody>
          <a:bodyPr wrap="none" rtlCol="0">
            <a:spAutoFit/>
          </a:bodyPr>
          <a:lstStyle/>
          <a:p>
            <a:r>
              <a:rPr lang="tr-TR" sz="2400" b="1" dirty="0">
                <a:solidFill>
                  <a:schemeClr val="bg1"/>
                </a:solidFill>
                <a:ea typeface="Tahoma" panose="020B0604030504040204" pitchFamily="34" charset="0"/>
                <a:cs typeface="Tahoma" panose="020B0604030504040204" pitchFamily="34" charset="0"/>
              </a:rPr>
              <a:t>ADANA VALİLİĞİ</a:t>
            </a:r>
          </a:p>
          <a:p>
            <a:r>
              <a:rPr lang="tr-TR" sz="2400" b="1" dirty="0">
                <a:solidFill>
                  <a:schemeClr val="bg1"/>
                </a:solidFill>
                <a:ea typeface="Tahoma" panose="020B0604030504040204" pitchFamily="34" charset="0"/>
                <a:cs typeface="Tahoma" panose="020B0604030504040204" pitchFamily="34" charset="0"/>
              </a:rPr>
              <a:t>(İl Afet ve Acil Durum Müdürlüğü)</a:t>
            </a:r>
          </a:p>
        </p:txBody>
      </p:sp>
      <p:sp>
        <p:nvSpPr>
          <p:cNvPr id="7" name="Metin kutusu 6"/>
          <p:cNvSpPr txBox="1"/>
          <p:nvPr/>
        </p:nvSpPr>
        <p:spPr>
          <a:xfrm>
            <a:off x="227519" y="2761449"/>
            <a:ext cx="4608512" cy="2000548"/>
          </a:xfrm>
          <a:prstGeom prst="rect">
            <a:avLst/>
          </a:prstGeom>
          <a:noFill/>
        </p:spPr>
        <p:txBody>
          <a:bodyPr wrap="square" rtlCol="0">
            <a:spAutoFit/>
          </a:bodyPr>
          <a:lstStyle/>
          <a:p>
            <a:pPr algn="ctr"/>
            <a:r>
              <a:rPr lang="tr-TR" sz="3600" dirty="0">
                <a:solidFill>
                  <a:schemeClr val="bg1"/>
                </a:solidFill>
                <a:ea typeface="Tahoma" panose="020B0604030504040204" pitchFamily="34" charset="0"/>
                <a:cs typeface="Tahoma" panose="020B0604030504040204" pitchFamily="34" charset="0"/>
              </a:rPr>
              <a:t>AFETLER</a:t>
            </a:r>
          </a:p>
          <a:p>
            <a:pPr algn="ctr"/>
            <a:r>
              <a:rPr lang="tr-TR" sz="3200" dirty="0">
                <a:solidFill>
                  <a:schemeClr val="bg1"/>
                </a:solidFill>
                <a:ea typeface="Tahoma" panose="020B0604030504040204" pitchFamily="34" charset="0"/>
                <a:cs typeface="Tahoma" panose="020B0604030504040204" pitchFamily="34" charset="0"/>
              </a:rPr>
              <a:t>NE YAPILIYOR?</a:t>
            </a:r>
          </a:p>
          <a:p>
            <a:pPr algn="ctr"/>
            <a:r>
              <a:rPr lang="tr-TR" sz="3200" dirty="0">
                <a:solidFill>
                  <a:schemeClr val="bg1"/>
                </a:solidFill>
                <a:ea typeface="Tahoma" panose="020B0604030504040204" pitchFamily="34" charset="0"/>
                <a:cs typeface="Tahoma" panose="020B0604030504040204" pitchFamily="34" charset="0"/>
              </a:rPr>
              <a:t>NE YAPILACAK ?</a:t>
            </a:r>
          </a:p>
          <a:p>
            <a:pPr algn="ctr"/>
            <a:r>
              <a:rPr lang="tr-TR" sz="2400" dirty="0">
                <a:solidFill>
                  <a:schemeClr val="bg1"/>
                </a:solidFill>
                <a:ea typeface="Tahoma" panose="020B0604030504040204" pitchFamily="34" charset="0"/>
                <a:cs typeface="Tahoma" panose="020B0604030504040204" pitchFamily="34" charset="0"/>
              </a:rPr>
              <a:t>(04.02.2020)</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869" y="508985"/>
            <a:ext cx="1264354" cy="630689"/>
          </a:xfrm>
          <a:prstGeom prst="rect">
            <a:avLst/>
          </a:prstGeom>
          <a:solidFill>
            <a:schemeClr val="accent1"/>
          </a:solidFill>
        </p:spPr>
      </p:pic>
      <p:sp>
        <p:nvSpPr>
          <p:cNvPr id="8" name="Metin kutusu 7"/>
          <p:cNvSpPr txBox="1"/>
          <p:nvPr/>
        </p:nvSpPr>
        <p:spPr>
          <a:xfrm>
            <a:off x="1544783" y="5179020"/>
            <a:ext cx="2106987" cy="830997"/>
          </a:xfrm>
          <a:prstGeom prst="rect">
            <a:avLst/>
          </a:prstGeom>
          <a:noFill/>
        </p:spPr>
        <p:txBody>
          <a:bodyPr wrap="none" rtlCol="0">
            <a:spAutoFit/>
          </a:bodyPr>
          <a:lstStyle/>
          <a:p>
            <a:r>
              <a:rPr lang="tr-TR" sz="2400" b="1" dirty="0">
                <a:solidFill>
                  <a:schemeClr val="bg1"/>
                </a:solidFill>
                <a:ea typeface="Tahoma" panose="020B0604030504040204" pitchFamily="34" charset="0"/>
                <a:cs typeface="Tahoma" panose="020B0604030504040204" pitchFamily="34" charset="0"/>
              </a:rPr>
              <a:t>Mustafa AYDIN</a:t>
            </a:r>
          </a:p>
          <a:p>
            <a:r>
              <a:rPr lang="tr-TR" sz="2400" b="1" dirty="0">
                <a:solidFill>
                  <a:schemeClr val="bg1"/>
                </a:solidFill>
                <a:ea typeface="Tahoma" panose="020B0604030504040204" pitchFamily="34" charset="0"/>
                <a:cs typeface="Tahoma" panose="020B0604030504040204" pitchFamily="34" charset="0"/>
              </a:rPr>
              <a:t>Vali Yardımcısı</a:t>
            </a:r>
          </a:p>
        </p:txBody>
      </p:sp>
    </p:spTree>
    <p:extLst>
      <p:ext uri="{BB962C8B-B14F-4D97-AF65-F5344CB8AC3E}">
        <p14:creationId xmlns:p14="http://schemas.microsoft.com/office/powerpoint/2010/main" val="160568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193"/>
          <a:stretch/>
        </p:blipFill>
        <p:spPr>
          <a:xfrm>
            <a:off x="44105" y="5783523"/>
            <a:ext cx="9099895" cy="1172568"/>
          </a:xfrm>
          <a:prstGeom prst="rect">
            <a:avLst/>
          </a:prstGeom>
        </p:spPr>
      </p:pic>
      <p:sp>
        <p:nvSpPr>
          <p:cNvPr id="5" name="Metin kutusu 4"/>
          <p:cNvSpPr txBox="1"/>
          <p:nvPr/>
        </p:nvSpPr>
        <p:spPr>
          <a:xfrm>
            <a:off x="251520" y="6274474"/>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8548" y="4772708"/>
            <a:ext cx="1382665" cy="1431551"/>
          </a:xfrm>
          <a:prstGeom prst="rect">
            <a:avLst/>
          </a:prstGeom>
        </p:spPr>
      </p:pic>
      <p:sp>
        <p:nvSpPr>
          <p:cNvPr id="8" name="Slayt Numarası Yer Tutucusu 1"/>
          <p:cNvSpPr txBox="1">
            <a:spLocks/>
          </p:cNvSpPr>
          <p:nvPr/>
        </p:nvSpPr>
        <p:spPr>
          <a:xfrm>
            <a:off x="6847513" y="6247903"/>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10</a:t>
            </a:r>
            <a:endParaRPr lang="tr-TR" sz="1600" dirty="0">
              <a:solidFill>
                <a:schemeClr val="bg1"/>
              </a:solidFill>
            </a:endParaRPr>
          </a:p>
        </p:txBody>
      </p:sp>
      <p:sp>
        <p:nvSpPr>
          <p:cNvPr id="9" name="İçerik Yer Tutucusu 2"/>
          <p:cNvSpPr>
            <a:spLocks noGrp="1"/>
          </p:cNvSpPr>
          <p:nvPr>
            <p:ph idx="1"/>
          </p:nvPr>
        </p:nvSpPr>
        <p:spPr>
          <a:xfrm>
            <a:off x="725909" y="673456"/>
            <a:ext cx="8117601" cy="2736761"/>
          </a:xfrm>
        </p:spPr>
        <p:txBody>
          <a:bodyPr vert="horz" lIns="91440" tIns="45720" rIns="91440" bIns="45720" rtlCol="0" anchor="t">
            <a:normAutofit/>
          </a:bodyPr>
          <a:lstStyle/>
          <a:p>
            <a:pPr marL="0" lvl="0" indent="0" algn="just">
              <a:buNone/>
            </a:pPr>
            <a:r>
              <a:rPr lang="tr-TR" sz="2400" b="1" cap="all" spc="100" dirty="0">
                <a:solidFill>
                  <a:srgbClr val="0070C0"/>
                </a:solidFill>
                <a:ea typeface="+mj-ea"/>
                <a:cs typeface="Times New Roman" panose="02020603050405020304" pitchFamily="18" charset="0"/>
              </a:rPr>
              <a:t>                 </a:t>
            </a:r>
            <a:r>
              <a:rPr lang="tr-TR" sz="2400" b="1" cap="all" spc="100" dirty="0" smtClean="0">
                <a:solidFill>
                  <a:srgbClr val="0070C0"/>
                </a:solidFill>
                <a:ea typeface="+mj-ea"/>
                <a:cs typeface="Times New Roman" panose="02020603050405020304" pitchFamily="18" charset="0"/>
              </a:rPr>
              <a:t> </a:t>
            </a:r>
            <a:r>
              <a:rPr lang="tr-TR" sz="2400" b="1" cap="all" spc="100" dirty="0">
                <a:solidFill>
                  <a:srgbClr val="0070C0"/>
                </a:solidFill>
                <a:ea typeface="+mj-ea"/>
                <a:cs typeface="Times New Roman" panose="02020603050405020304" pitchFamily="18" charset="0"/>
              </a:rPr>
              <a:t>Müdahale Planlama Düzeyleri</a:t>
            </a:r>
            <a:endParaRPr lang="tr-TR" sz="2400" dirty="0">
              <a:solidFill>
                <a:srgbClr val="0070C0"/>
              </a:solidFill>
              <a:cs typeface="Times New Roman" panose="02020603050405020304" pitchFamily="18" charset="0"/>
            </a:endParaRPr>
          </a:p>
          <a:p>
            <a:pPr marL="0" lvl="0" indent="0" algn="just">
              <a:buNone/>
            </a:pPr>
            <a:r>
              <a:rPr lang="tr-TR" sz="2200" dirty="0">
                <a:cs typeface="Times New Roman" panose="02020603050405020304" pitchFamily="18" charset="0"/>
              </a:rPr>
              <a:t>-Ulusal Düzey Çalışma Grubu Planları –İçişleri Bakanlığı AFAD ve Bakanlıklar düzeyinde hazırlanmaktadır.</a:t>
            </a:r>
          </a:p>
          <a:p>
            <a:pPr marL="0" indent="0" algn="just">
              <a:buNone/>
            </a:pPr>
            <a:r>
              <a:rPr lang="tr-TR" sz="2200" dirty="0">
                <a:cs typeface="Times New Roman"/>
              </a:rPr>
              <a:t>-İl Afet Müdahale Planı İl Düzeyinde Adana AFAD ve Kurum/Kuruluşlarca hazırlanmıştır.</a:t>
            </a:r>
          </a:p>
          <a:p>
            <a:pPr marL="0" indent="0" algn="just">
              <a:buNone/>
            </a:pPr>
            <a:r>
              <a:rPr lang="tr-TR" sz="2200" dirty="0">
                <a:cs typeface="Times New Roman"/>
              </a:rPr>
              <a:t>  -Yerel Düzey Çalışma Grubu Operasyon Planları Çalışma Gruplarında görevli Kurum/Kuruluşlarca hazırlanmıştır.</a:t>
            </a:r>
            <a:endParaRPr lang="tr-TR" sz="2200" dirty="0"/>
          </a:p>
        </p:txBody>
      </p:sp>
      <p:sp>
        <p:nvSpPr>
          <p:cNvPr id="10" name="Unvan 13"/>
          <p:cNvSpPr txBox="1">
            <a:spLocks/>
          </p:cNvSpPr>
          <p:nvPr/>
        </p:nvSpPr>
        <p:spPr>
          <a:xfrm>
            <a:off x="1681237" y="3281111"/>
            <a:ext cx="5447576" cy="298792"/>
          </a:xfrm>
          <a:prstGeom prst="round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fontScale="77500" lnSpcReduction="20000"/>
          </a:bodyPr>
          <a:lstStyle>
            <a:lvl1pPr algn="l" defTabSz="914400" rtl="0" eaLnBrk="1" latinLnBrk="0" hangingPunct="1">
              <a:lnSpc>
                <a:spcPct val="80000"/>
              </a:lnSpc>
              <a:spcBef>
                <a:spcPct val="0"/>
              </a:spcBef>
              <a:buNone/>
              <a:defRPr sz="4400" kern="1200" cap="all" spc="1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2400" b="1" dirty="0"/>
              <a:t>TÜRKİYE AFET MÜDAHALE PLANI (TAMP)</a:t>
            </a:r>
          </a:p>
        </p:txBody>
      </p:sp>
      <p:sp>
        <p:nvSpPr>
          <p:cNvPr id="11" name="Aşağı Ok 10"/>
          <p:cNvSpPr/>
          <p:nvPr/>
        </p:nvSpPr>
        <p:spPr>
          <a:xfrm>
            <a:off x="1873474" y="3616671"/>
            <a:ext cx="432048" cy="380933"/>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r-TR" dirty="0"/>
          </a:p>
        </p:txBody>
      </p:sp>
      <p:sp>
        <p:nvSpPr>
          <p:cNvPr id="12" name="İçerik Yer Tutucusu 14"/>
          <p:cNvSpPr txBox="1">
            <a:spLocks/>
          </p:cNvSpPr>
          <p:nvPr/>
        </p:nvSpPr>
        <p:spPr>
          <a:xfrm>
            <a:off x="1226182" y="4015450"/>
            <a:ext cx="1726628" cy="409544"/>
          </a:xfrm>
          <a:prstGeom prst="roundRect">
            <a:avLst/>
          </a:prstGeom>
        </p:spPr>
        <p:style>
          <a:lnRef idx="3">
            <a:schemeClr val="lt1"/>
          </a:lnRef>
          <a:fillRef idx="1">
            <a:schemeClr val="accent3"/>
          </a:fillRef>
          <a:effectRef idx="1">
            <a:schemeClr val="accent3"/>
          </a:effectRef>
          <a:fontRef idx="minor">
            <a:schemeClr val="lt1"/>
          </a:fontRef>
        </p:style>
        <p:txBody>
          <a:bodyPr vert="horz" lIns="45720" tIns="45720" rIns="45720" bIns="45720" rtlCol="0" anchor="ctr">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lt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lt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lt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lt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lt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lt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lt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lt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lt1"/>
                </a:solidFill>
                <a:latin typeface="+mn-lt"/>
                <a:ea typeface="+mn-ea"/>
                <a:cs typeface="+mn-cs"/>
              </a:defRPr>
            </a:lvl9pPr>
          </a:lstStyle>
          <a:p>
            <a:pPr algn="ctr"/>
            <a:r>
              <a:rPr lang="tr-TR" sz="2400" b="1" dirty="0"/>
              <a:t>ULUSAL DÜZEY</a:t>
            </a:r>
          </a:p>
        </p:txBody>
      </p:sp>
      <p:sp>
        <p:nvSpPr>
          <p:cNvPr id="13" name="Oval 12"/>
          <p:cNvSpPr/>
          <p:nvPr/>
        </p:nvSpPr>
        <p:spPr>
          <a:xfrm>
            <a:off x="1391469" y="4517513"/>
            <a:ext cx="1396055" cy="1254721"/>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1400" b="1" dirty="0"/>
              <a:t>Ulusal Düzey Çalışma Grubu Planları</a:t>
            </a:r>
          </a:p>
        </p:txBody>
      </p:sp>
      <p:sp>
        <p:nvSpPr>
          <p:cNvPr id="14" name="Aşağı Ok 13"/>
          <p:cNvSpPr/>
          <p:nvPr/>
        </p:nvSpPr>
        <p:spPr>
          <a:xfrm>
            <a:off x="6229977" y="3579255"/>
            <a:ext cx="432048" cy="380933"/>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r-TR" dirty="0"/>
          </a:p>
        </p:txBody>
      </p:sp>
      <p:sp>
        <p:nvSpPr>
          <p:cNvPr id="15" name="Yuvarlatılmış Dikdörtgen 14"/>
          <p:cNvSpPr/>
          <p:nvPr/>
        </p:nvSpPr>
        <p:spPr>
          <a:xfrm>
            <a:off x="5073178" y="3987194"/>
            <a:ext cx="2745646" cy="35035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tr-TR" sz="2400" b="1" dirty="0"/>
              <a:t>YEREL DÜZEY</a:t>
            </a:r>
          </a:p>
        </p:txBody>
      </p:sp>
      <p:sp>
        <p:nvSpPr>
          <p:cNvPr id="16" name="Oval 15"/>
          <p:cNvSpPr/>
          <p:nvPr/>
        </p:nvSpPr>
        <p:spPr>
          <a:xfrm>
            <a:off x="4663376" y="4382943"/>
            <a:ext cx="1331716" cy="1255798"/>
          </a:xfrm>
          <a:prstGeom prst="ellipse">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tr-TR" sz="1400" b="1" dirty="0"/>
              <a:t>İl Afet Müdahale Planı</a:t>
            </a:r>
          </a:p>
        </p:txBody>
      </p:sp>
      <p:sp>
        <p:nvSpPr>
          <p:cNvPr id="17" name="Oval 16"/>
          <p:cNvSpPr/>
          <p:nvPr/>
        </p:nvSpPr>
        <p:spPr>
          <a:xfrm>
            <a:off x="6662025" y="4380198"/>
            <a:ext cx="1465256" cy="1296208"/>
          </a:xfrm>
          <a:prstGeom prst="ellipse">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tr-TR" sz="1400" b="1" dirty="0"/>
              <a:t>Yerel Düzey Çalışma Grubu Operasyon Planları</a:t>
            </a:r>
          </a:p>
        </p:txBody>
      </p:sp>
      <p:sp>
        <p:nvSpPr>
          <p:cNvPr id="18" name="Köşeli Çift Ayraç 17"/>
          <p:cNvSpPr/>
          <p:nvPr/>
        </p:nvSpPr>
        <p:spPr>
          <a:xfrm rot="5400000">
            <a:off x="6137455" y="5000945"/>
            <a:ext cx="455504" cy="1284219"/>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schemeClr val="tx1"/>
              </a:solidFill>
            </a:endParaRPr>
          </a:p>
        </p:txBody>
      </p:sp>
      <p:sp>
        <p:nvSpPr>
          <p:cNvPr id="20" name="Metin kutusu 19"/>
          <p:cNvSpPr txBox="1"/>
          <p:nvPr/>
        </p:nvSpPr>
        <p:spPr>
          <a:xfrm>
            <a:off x="5157721" y="5813017"/>
            <a:ext cx="2414972" cy="461665"/>
          </a:xfrm>
          <a:prstGeom prst="rect">
            <a:avLst/>
          </a:prstGeom>
          <a:noFill/>
        </p:spPr>
        <p:txBody>
          <a:bodyPr wrap="square" rtlCol="0">
            <a:spAutoFit/>
          </a:bodyPr>
          <a:lstStyle/>
          <a:p>
            <a:pPr algn="ctr"/>
            <a:r>
              <a:rPr lang="tr-TR" sz="2400" b="1" dirty="0">
                <a:solidFill>
                  <a:srgbClr val="002060"/>
                </a:solidFill>
                <a:effectLst>
                  <a:outerShdw blurRad="38100" dist="38100" dir="2700000" algn="tl">
                    <a:srgbClr val="000000">
                      <a:alpha val="43137"/>
                    </a:srgbClr>
                  </a:outerShdw>
                </a:effectLst>
              </a:rPr>
              <a:t>ADANA TAMP</a:t>
            </a:r>
          </a:p>
        </p:txBody>
      </p:sp>
      <p:pic>
        <p:nvPicPr>
          <p:cNvPr id="21" name="Resim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Tree>
    <p:extLst>
      <p:ext uri="{BB962C8B-B14F-4D97-AF65-F5344CB8AC3E}">
        <p14:creationId xmlns:p14="http://schemas.microsoft.com/office/powerpoint/2010/main" val="329742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100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childTnLst>
                          </p:cTn>
                        </p:par>
                        <p:par>
                          <p:cTn id="19" fill="hold">
                            <p:stCondLst>
                              <p:cond delay="2500"/>
                            </p:stCondLst>
                            <p:childTnLst>
                              <p:par>
                                <p:cTn id="20" presetID="2" presetClass="entr" presetSubtype="1"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 presetClass="entr" presetSubtype="1" fill="hold" grpId="0" nodeType="afterEffect">
                                  <p:stCondLst>
                                    <p:cond delay="10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0-#ppt_h/2"/>
                                          </p:val>
                                        </p:tav>
                                        <p:tav tm="100000">
                                          <p:val>
                                            <p:strVal val="#ppt_y"/>
                                          </p:val>
                                        </p:tav>
                                      </p:tavLst>
                                    </p:anim>
                                  </p:childTnLst>
                                </p:cTn>
                              </p:par>
                            </p:childTnLst>
                          </p:cTn>
                        </p:par>
                        <p:par>
                          <p:cTn id="29" fill="hold">
                            <p:stCondLst>
                              <p:cond delay="4500"/>
                            </p:stCondLst>
                            <p:childTnLst>
                              <p:par>
                                <p:cTn id="30" presetID="2" presetClass="entr" presetSubtype="1"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0-#ppt_h/2"/>
                                          </p:val>
                                        </p:tav>
                                        <p:tav tm="100000">
                                          <p:val>
                                            <p:strVal val="#ppt_y"/>
                                          </p:val>
                                        </p:tav>
                                      </p:tavLst>
                                    </p:anim>
                                  </p:childTnLst>
                                </p:cTn>
                              </p:par>
                            </p:childTnLst>
                          </p:cTn>
                        </p:par>
                        <p:par>
                          <p:cTn id="34" fill="hold">
                            <p:stCondLst>
                              <p:cond delay="5000"/>
                            </p:stCondLst>
                            <p:childTnLst>
                              <p:par>
                                <p:cTn id="35" presetID="2" presetClass="entr" presetSubtype="1"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0-#ppt_h/2"/>
                                          </p:val>
                                        </p:tav>
                                        <p:tav tm="100000">
                                          <p:val>
                                            <p:strVal val="#ppt_y"/>
                                          </p:val>
                                        </p:tav>
                                      </p:tavLst>
                                    </p:anim>
                                  </p:childTnLst>
                                </p:cTn>
                              </p:par>
                            </p:childTnLst>
                          </p:cTn>
                        </p:par>
                        <p:par>
                          <p:cTn id="39" fill="hold">
                            <p:stCondLst>
                              <p:cond delay="5500"/>
                            </p:stCondLst>
                            <p:childTnLst>
                              <p:par>
                                <p:cTn id="40" presetID="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0-#ppt_h/2"/>
                                          </p:val>
                                        </p:tav>
                                        <p:tav tm="100000">
                                          <p:val>
                                            <p:strVal val="#ppt_y"/>
                                          </p:val>
                                        </p:tav>
                                      </p:tavLst>
                                    </p:anim>
                                  </p:childTnLst>
                                </p:cTn>
                              </p:par>
                            </p:childTnLst>
                          </p:cTn>
                        </p:par>
                        <p:par>
                          <p:cTn id="44" fill="hold">
                            <p:stCondLst>
                              <p:cond delay="6000"/>
                            </p:stCondLst>
                            <p:childTnLst>
                              <p:par>
                                <p:cTn id="45" presetID="2" presetClass="entr" presetSubtype="1" fill="hold" grpId="0" nodeType="afterEffect">
                                  <p:stCondLst>
                                    <p:cond delay="10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0-#ppt_h/2"/>
                                          </p:val>
                                        </p:tav>
                                        <p:tav tm="100000">
                                          <p:val>
                                            <p:strVal val="#ppt_y"/>
                                          </p:val>
                                        </p:tav>
                                      </p:tavLst>
                                    </p:anim>
                                  </p:childTnLst>
                                </p:cTn>
                              </p:par>
                            </p:childTnLst>
                          </p:cTn>
                        </p:par>
                        <p:par>
                          <p:cTn id="49" fill="hold">
                            <p:stCondLst>
                              <p:cond delay="7500"/>
                            </p:stCondLst>
                            <p:childTnLst>
                              <p:par>
                                <p:cTn id="50" presetID="2"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0-#ppt_h/2"/>
                                          </p:val>
                                        </p:tav>
                                        <p:tav tm="100000">
                                          <p:val>
                                            <p:strVal val="#ppt_y"/>
                                          </p:val>
                                        </p:tav>
                                      </p:tavLst>
                                    </p:anim>
                                  </p:childTnLst>
                                </p:cTn>
                              </p:par>
                            </p:childTnLst>
                          </p:cTn>
                        </p:par>
                        <p:par>
                          <p:cTn id="54" fill="hold">
                            <p:stCondLst>
                              <p:cond delay="8000"/>
                            </p:stCondLst>
                            <p:childTnLst>
                              <p:par>
                                <p:cTn id="55" presetID="6" presetClass="emph" presetSubtype="0" fill="hold" grpId="1" nodeType="afterEffect">
                                  <p:stCondLst>
                                    <p:cond delay="0"/>
                                  </p:stCondLst>
                                  <p:childTnLst>
                                    <p:animScale>
                                      <p:cBhvr>
                                        <p:cTn id="56" dur="500" fill="hold"/>
                                        <p:tgtEl>
                                          <p:spTgt spid="2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0" grpId="0"/>
      <p:bldP spid="2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2" y="768277"/>
            <a:ext cx="7886700" cy="1325563"/>
          </a:xfrm>
        </p:spPr>
        <p:txBody>
          <a:bodyPr>
            <a:normAutofit/>
          </a:bodyPr>
          <a:lstStyle/>
          <a:p>
            <a:r>
              <a:rPr lang="tr-TR" sz="2800" b="1" dirty="0">
                <a:solidFill>
                  <a:srgbClr val="0070C0"/>
                </a:solidFill>
              </a:rPr>
              <a:t>ADANA AFET MÜDAHALE PLANI ÇALIŞMA GURUPLARI </a:t>
            </a:r>
          </a:p>
        </p:txBody>
      </p:sp>
      <p:graphicFrame>
        <p:nvGraphicFramePr>
          <p:cNvPr id="4" name="İçerik Yer Tutucusu 3"/>
          <p:cNvGraphicFramePr>
            <a:graphicFrameLocks noGrp="1"/>
          </p:cNvGraphicFramePr>
          <p:nvPr>
            <p:ph idx="1"/>
          </p:nvPr>
        </p:nvGraphicFramePr>
        <p:xfrm>
          <a:off x="677332" y="1779721"/>
          <a:ext cx="7838018" cy="4006927"/>
        </p:xfrm>
        <a:graphic>
          <a:graphicData uri="http://schemas.openxmlformats.org/drawingml/2006/table">
            <a:tbl>
              <a:tblPr firstRow="1" firstCol="1" bandRow="1">
                <a:tableStyleId>{5C22544A-7EE6-4342-B048-85BDC9FD1C3A}</a:tableStyleId>
              </a:tblPr>
              <a:tblGrid>
                <a:gridCol w="143304">
                  <a:extLst>
                    <a:ext uri="{9D8B030D-6E8A-4147-A177-3AD203B41FA5}">
                      <a16:colId xmlns:a16="http://schemas.microsoft.com/office/drawing/2014/main" val="3909372308"/>
                    </a:ext>
                  </a:extLst>
                </a:gridCol>
                <a:gridCol w="82966">
                  <a:extLst>
                    <a:ext uri="{9D8B030D-6E8A-4147-A177-3AD203B41FA5}">
                      <a16:colId xmlns:a16="http://schemas.microsoft.com/office/drawing/2014/main" val="1886263628"/>
                    </a:ext>
                  </a:extLst>
                </a:gridCol>
                <a:gridCol w="3838590">
                  <a:extLst>
                    <a:ext uri="{9D8B030D-6E8A-4147-A177-3AD203B41FA5}">
                      <a16:colId xmlns:a16="http://schemas.microsoft.com/office/drawing/2014/main" val="2215434839"/>
                    </a:ext>
                  </a:extLst>
                </a:gridCol>
                <a:gridCol w="3773158">
                  <a:extLst>
                    <a:ext uri="{9D8B030D-6E8A-4147-A177-3AD203B41FA5}">
                      <a16:colId xmlns:a16="http://schemas.microsoft.com/office/drawing/2014/main" val="1865737584"/>
                    </a:ext>
                  </a:extLst>
                </a:gridCol>
              </a:tblGrid>
              <a:tr h="330399">
                <a:tc>
                  <a:txBody>
                    <a:bodyPr/>
                    <a:lstStyle/>
                    <a:p>
                      <a:pPr>
                        <a:lnSpc>
                          <a:spcPct val="115000"/>
                        </a:lnSpc>
                        <a:spcAft>
                          <a:spcPts val="0"/>
                        </a:spcAft>
                      </a:pPr>
                      <a:r>
                        <a:rPr lang="tr-TR" sz="1200">
                          <a:effectLst/>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gridSpan="2">
                  <a:txBody>
                    <a:bodyPr/>
                    <a:lstStyle/>
                    <a:p>
                      <a:pPr algn="ctr">
                        <a:lnSpc>
                          <a:spcPct val="115000"/>
                        </a:lnSpc>
                        <a:spcAft>
                          <a:spcPts val="0"/>
                        </a:spcAft>
                      </a:pPr>
                      <a:r>
                        <a:rPr lang="tr-TR" sz="1600" dirty="0">
                          <a:effectLst/>
                        </a:rPr>
                        <a:t>ÇALIŞMA GURUBU</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tr-TR"/>
                    </a:p>
                  </a:txBody>
                  <a:tcPr/>
                </a:tc>
                <a:tc>
                  <a:txBody>
                    <a:bodyPr/>
                    <a:lstStyle/>
                    <a:p>
                      <a:pPr algn="ctr">
                        <a:lnSpc>
                          <a:spcPct val="115000"/>
                        </a:lnSpc>
                        <a:spcAft>
                          <a:spcPts val="0"/>
                        </a:spcAft>
                      </a:pPr>
                      <a:r>
                        <a:rPr lang="tr-TR" sz="1600" dirty="0">
                          <a:effectLst/>
                        </a:rPr>
                        <a:t>YERELDEKİ ANA ÇÖZÜM ORTAĞI KURUM</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274286889"/>
                  </a:ext>
                </a:extLst>
              </a:tr>
              <a:tr h="420614">
                <a:tc gridSpan="2">
                  <a:txBody>
                    <a:bodyPr/>
                    <a:lstStyle/>
                    <a:p>
                      <a:pPr algn="r">
                        <a:lnSpc>
                          <a:spcPct val="115000"/>
                        </a:lnSpc>
                        <a:spcAft>
                          <a:spcPts val="0"/>
                        </a:spcAft>
                      </a:pPr>
                      <a:r>
                        <a:rPr lang="tr-TR" sz="1200">
                          <a:effectLst/>
                        </a:rPr>
                        <a:t>1</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tr-TR"/>
                    </a:p>
                  </a:txBody>
                  <a:tcPr/>
                </a:tc>
                <a:tc>
                  <a:txBody>
                    <a:bodyPr/>
                    <a:lstStyle/>
                    <a:p>
                      <a:pPr>
                        <a:lnSpc>
                          <a:spcPct val="115000"/>
                        </a:lnSpc>
                        <a:spcAft>
                          <a:spcPts val="0"/>
                        </a:spcAft>
                      </a:pPr>
                      <a:r>
                        <a:rPr lang="tr-TR" sz="1400" dirty="0">
                          <a:effectLst/>
                        </a:rPr>
                        <a:t>ARAMA VE KURTARMA ÇALIŞMA GURUBU</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tr-TR" sz="1400" dirty="0">
                          <a:effectLst/>
                        </a:rPr>
                        <a:t>Adana İl Afet ve Acil Durum Müdürlüğü</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138837082"/>
                  </a:ext>
                </a:extLst>
              </a:tr>
              <a:tr h="302516">
                <a:tc gridSpan="2">
                  <a:txBody>
                    <a:bodyPr/>
                    <a:lstStyle/>
                    <a:p>
                      <a:pPr algn="r">
                        <a:lnSpc>
                          <a:spcPct val="115000"/>
                        </a:lnSpc>
                        <a:spcAft>
                          <a:spcPts val="0"/>
                        </a:spcAft>
                      </a:pPr>
                      <a:r>
                        <a:rPr lang="tr-TR" sz="1200">
                          <a:effectLst/>
                        </a:rPr>
                        <a:t>2</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tr-TR"/>
                    </a:p>
                  </a:txBody>
                  <a:tcPr/>
                </a:tc>
                <a:tc>
                  <a:txBody>
                    <a:bodyPr/>
                    <a:lstStyle/>
                    <a:p>
                      <a:pPr>
                        <a:lnSpc>
                          <a:spcPct val="115000"/>
                        </a:lnSpc>
                        <a:spcAft>
                          <a:spcPts val="0"/>
                        </a:spcAft>
                      </a:pPr>
                      <a:r>
                        <a:rPr lang="tr-TR" sz="1400" dirty="0">
                          <a:effectLst/>
                        </a:rPr>
                        <a:t>KBRN ÇALIŞMA GURUBU</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tr-TR" sz="1400">
                          <a:effectLst/>
                        </a:rPr>
                        <a:t>Adana İl Afet ve Acil Durum Müdürlüğü</a:t>
                      </a:r>
                      <a:endParaRPr lang="tr-T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989807414"/>
                  </a:ext>
                </a:extLst>
              </a:tr>
              <a:tr h="302516">
                <a:tc gridSpan="2">
                  <a:txBody>
                    <a:bodyPr/>
                    <a:lstStyle/>
                    <a:p>
                      <a:pPr algn="r">
                        <a:lnSpc>
                          <a:spcPct val="115000"/>
                        </a:lnSpc>
                        <a:spcAft>
                          <a:spcPts val="0"/>
                        </a:spcAft>
                      </a:pPr>
                      <a:r>
                        <a:rPr lang="tr-TR" sz="1200">
                          <a:effectLst/>
                        </a:rPr>
                        <a:t>3</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tr-TR"/>
                    </a:p>
                  </a:txBody>
                  <a:tcPr/>
                </a:tc>
                <a:tc>
                  <a:txBody>
                    <a:bodyPr/>
                    <a:lstStyle/>
                    <a:p>
                      <a:pPr>
                        <a:lnSpc>
                          <a:spcPct val="115000"/>
                        </a:lnSpc>
                        <a:spcAft>
                          <a:spcPts val="0"/>
                        </a:spcAft>
                      </a:pPr>
                      <a:r>
                        <a:rPr lang="tr-TR" sz="1400" dirty="0">
                          <a:effectLst/>
                        </a:rPr>
                        <a:t>BARINMA ÇALIŞMA GURUBU</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tr-TR" sz="1400">
                          <a:effectLst/>
                        </a:rPr>
                        <a:t>Adana İl Afet ve Acil Durum Müdürlüğü</a:t>
                      </a:r>
                      <a:endParaRPr lang="tr-T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640759914"/>
                  </a:ext>
                </a:extLst>
              </a:tr>
              <a:tr h="623857">
                <a:tc gridSpan="2">
                  <a:txBody>
                    <a:bodyPr/>
                    <a:lstStyle/>
                    <a:p>
                      <a:pPr algn="r">
                        <a:lnSpc>
                          <a:spcPct val="115000"/>
                        </a:lnSpc>
                        <a:spcAft>
                          <a:spcPts val="0"/>
                        </a:spcAft>
                      </a:pPr>
                      <a:r>
                        <a:rPr lang="tr-TR" sz="1200">
                          <a:effectLst/>
                        </a:rPr>
                        <a:t>4</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tr-TR"/>
                    </a:p>
                  </a:txBody>
                  <a:tcPr/>
                </a:tc>
                <a:tc>
                  <a:txBody>
                    <a:bodyPr/>
                    <a:lstStyle/>
                    <a:p>
                      <a:pPr>
                        <a:lnSpc>
                          <a:spcPct val="115000"/>
                        </a:lnSpc>
                        <a:spcAft>
                          <a:spcPts val="0"/>
                        </a:spcAft>
                      </a:pPr>
                      <a:r>
                        <a:rPr lang="tr-TR" sz="1400" dirty="0">
                          <a:effectLst/>
                        </a:rPr>
                        <a:t>BİLGİ YÖNETİMİ, DEĞERLENDİRME VE İZLEME ÇALIŞMA GURUBU </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tr-TR" sz="1400" dirty="0">
                          <a:effectLst/>
                        </a:rPr>
                        <a:t>Adana İl Afet ve Acil Durum Müdürlüğü</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695302087"/>
                  </a:ext>
                </a:extLst>
              </a:tr>
              <a:tr h="347793">
                <a:tc gridSpan="2">
                  <a:txBody>
                    <a:bodyPr/>
                    <a:lstStyle/>
                    <a:p>
                      <a:pPr algn="r">
                        <a:lnSpc>
                          <a:spcPct val="115000"/>
                        </a:lnSpc>
                        <a:spcAft>
                          <a:spcPts val="0"/>
                        </a:spcAft>
                      </a:pPr>
                      <a:r>
                        <a:rPr lang="tr-TR" sz="1200">
                          <a:effectLst/>
                        </a:rPr>
                        <a:t>5</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tr-TR"/>
                    </a:p>
                  </a:txBody>
                  <a:tcPr/>
                </a:tc>
                <a:tc>
                  <a:txBody>
                    <a:bodyPr/>
                    <a:lstStyle/>
                    <a:p>
                      <a:pPr>
                        <a:lnSpc>
                          <a:spcPct val="115000"/>
                        </a:lnSpc>
                        <a:spcAft>
                          <a:spcPts val="0"/>
                        </a:spcAft>
                      </a:pPr>
                      <a:r>
                        <a:rPr lang="tr-TR" sz="1400" dirty="0">
                          <a:effectLst/>
                        </a:rPr>
                        <a:t>HİZMET GRUPLARI LOJİSTİĞİ ÇALIŞMA GURUBU</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tr-TR" sz="1400">
                          <a:effectLst/>
                        </a:rPr>
                        <a:t>Adana İl Afet ve Acil Durum Müdürlüğü</a:t>
                      </a:r>
                      <a:endParaRPr lang="tr-T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521005473"/>
                  </a:ext>
                </a:extLst>
              </a:tr>
              <a:tr h="412335">
                <a:tc gridSpan="2">
                  <a:txBody>
                    <a:bodyPr/>
                    <a:lstStyle/>
                    <a:p>
                      <a:pPr algn="r">
                        <a:lnSpc>
                          <a:spcPct val="115000"/>
                        </a:lnSpc>
                        <a:spcAft>
                          <a:spcPts val="0"/>
                        </a:spcAft>
                      </a:pPr>
                      <a:r>
                        <a:rPr lang="tr-TR" sz="1200">
                          <a:effectLst/>
                        </a:rPr>
                        <a:t>6</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tr-TR"/>
                    </a:p>
                  </a:txBody>
                  <a:tcPr/>
                </a:tc>
                <a:tc>
                  <a:txBody>
                    <a:bodyPr/>
                    <a:lstStyle/>
                    <a:p>
                      <a:pPr>
                        <a:lnSpc>
                          <a:spcPct val="115000"/>
                        </a:lnSpc>
                        <a:spcAft>
                          <a:spcPts val="0"/>
                        </a:spcAft>
                      </a:pPr>
                      <a:r>
                        <a:rPr lang="tr-TR" sz="1400" dirty="0">
                          <a:effectLst/>
                        </a:rPr>
                        <a:t>MUHASEBE, BÜTÇE VE MALİ RAPORLAMA ÇALIŞMA GURUBU</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tr-TR" sz="1400">
                          <a:effectLst/>
                        </a:rPr>
                        <a:t>Adana İl Afet ve Acil Durum Müdürlüğü</a:t>
                      </a:r>
                      <a:endParaRPr lang="tr-T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201558405"/>
                  </a:ext>
                </a:extLst>
              </a:tr>
              <a:tr h="302516">
                <a:tc gridSpan="2">
                  <a:txBody>
                    <a:bodyPr/>
                    <a:lstStyle/>
                    <a:p>
                      <a:pPr algn="r">
                        <a:lnSpc>
                          <a:spcPct val="115000"/>
                        </a:lnSpc>
                        <a:spcAft>
                          <a:spcPts val="0"/>
                        </a:spcAft>
                      </a:pPr>
                      <a:r>
                        <a:rPr lang="tr-TR" sz="1200">
                          <a:effectLst/>
                        </a:rPr>
                        <a:t>7</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tr-TR"/>
                    </a:p>
                  </a:txBody>
                  <a:tcPr/>
                </a:tc>
                <a:tc>
                  <a:txBody>
                    <a:bodyPr/>
                    <a:lstStyle/>
                    <a:p>
                      <a:pPr>
                        <a:lnSpc>
                          <a:spcPct val="115000"/>
                        </a:lnSpc>
                        <a:spcAft>
                          <a:spcPts val="0"/>
                        </a:spcAft>
                      </a:pPr>
                      <a:r>
                        <a:rPr lang="tr-TR" sz="1400" dirty="0">
                          <a:effectLst/>
                        </a:rPr>
                        <a:t>KAYNAK YÖNETİMİ ÇALIŞMA GURUBU</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tr-TR" sz="1400" dirty="0">
                          <a:effectLst/>
                        </a:rPr>
                        <a:t>Adana İl Afet ve Acil Durum Müdürlüğü</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834991263"/>
                  </a:ext>
                </a:extLst>
              </a:tr>
              <a:tr h="522153">
                <a:tc gridSpan="2">
                  <a:txBody>
                    <a:bodyPr/>
                    <a:lstStyle/>
                    <a:p>
                      <a:pPr algn="r">
                        <a:lnSpc>
                          <a:spcPct val="115000"/>
                        </a:lnSpc>
                        <a:spcAft>
                          <a:spcPts val="0"/>
                        </a:spcAft>
                      </a:pPr>
                      <a:r>
                        <a:rPr lang="tr-TR" sz="1200">
                          <a:effectLst/>
                        </a:rPr>
                        <a:t>8</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tr-TR"/>
                    </a:p>
                  </a:txBody>
                  <a:tcPr/>
                </a:tc>
                <a:tc>
                  <a:txBody>
                    <a:bodyPr/>
                    <a:lstStyle/>
                    <a:p>
                      <a:pPr>
                        <a:lnSpc>
                          <a:spcPct val="115000"/>
                        </a:lnSpc>
                        <a:spcAft>
                          <a:spcPts val="0"/>
                        </a:spcAft>
                      </a:pPr>
                      <a:r>
                        <a:rPr lang="tr-TR" sz="1400" dirty="0">
                          <a:effectLst/>
                        </a:rPr>
                        <a:t/>
                      </a:r>
                      <a:br>
                        <a:rPr lang="tr-TR" sz="1400" dirty="0">
                          <a:effectLst/>
                        </a:rPr>
                      </a:br>
                      <a:r>
                        <a:rPr lang="tr-TR" sz="1400" dirty="0">
                          <a:effectLst/>
                        </a:rPr>
                        <a:t>SATIN ALMA VE KİRALAMA ÇALIŞMA GURUBU</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tr-TR" sz="1400" dirty="0">
                          <a:effectLst/>
                        </a:rPr>
                        <a:t>Adana İl Afet ve Acil Durum Müdürlüğü</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986448398"/>
                  </a:ext>
                </a:extLst>
              </a:tr>
              <a:tr h="363835">
                <a:tc gridSpan="2">
                  <a:txBody>
                    <a:bodyPr/>
                    <a:lstStyle/>
                    <a:p>
                      <a:pPr algn="r">
                        <a:lnSpc>
                          <a:spcPct val="115000"/>
                        </a:lnSpc>
                        <a:spcAft>
                          <a:spcPts val="0"/>
                        </a:spcAft>
                      </a:pPr>
                      <a:r>
                        <a:rPr lang="tr-TR" sz="1200">
                          <a:effectLst/>
                        </a:rPr>
                        <a:t>9</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tr-TR"/>
                    </a:p>
                  </a:txBody>
                  <a:tcPr/>
                </a:tc>
                <a:tc>
                  <a:txBody>
                    <a:bodyPr/>
                    <a:lstStyle/>
                    <a:p>
                      <a:pPr>
                        <a:lnSpc>
                          <a:spcPct val="115000"/>
                        </a:lnSpc>
                        <a:spcAft>
                          <a:spcPts val="0"/>
                        </a:spcAft>
                      </a:pPr>
                      <a:r>
                        <a:rPr lang="tr-TR" sz="1400" dirty="0">
                          <a:effectLst/>
                        </a:rPr>
                        <a:t>PSİKOSOSYAL DESTEK ÇALIŞMA GURUBU</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tr-TR" sz="1400" dirty="0">
                          <a:effectLst/>
                        </a:rPr>
                        <a:t>Aile, Çalışma ve Sosyal Hizmetler İl Müdürlüğü</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475219183"/>
                  </a:ext>
                </a:extLst>
              </a:tr>
            </a:tbl>
          </a:graphicData>
        </a:graphic>
      </p:graphicFrame>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r="20193"/>
          <a:stretch/>
        </p:blipFill>
        <p:spPr>
          <a:xfrm>
            <a:off x="44105" y="5772234"/>
            <a:ext cx="9099895" cy="1172568"/>
          </a:xfrm>
          <a:prstGeom prst="rect">
            <a:avLst/>
          </a:prstGeom>
        </p:spPr>
      </p:pic>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r="20193"/>
          <a:stretch/>
        </p:blipFill>
        <p:spPr>
          <a:xfrm>
            <a:off x="44105" y="5783523"/>
            <a:ext cx="9099895" cy="1172568"/>
          </a:xfrm>
          <a:prstGeom prst="rect">
            <a:avLst/>
          </a:prstGeom>
        </p:spPr>
      </p:pic>
      <p:sp>
        <p:nvSpPr>
          <p:cNvPr id="8" name="Metin kutusu 7"/>
          <p:cNvSpPr txBox="1"/>
          <p:nvPr/>
        </p:nvSpPr>
        <p:spPr>
          <a:xfrm>
            <a:off x="251520" y="6274474"/>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sp>
        <p:nvSpPr>
          <p:cNvPr id="10" name="Slayt Numarası Yer Tutucusu 1"/>
          <p:cNvSpPr txBox="1">
            <a:spLocks/>
          </p:cNvSpPr>
          <p:nvPr/>
        </p:nvSpPr>
        <p:spPr>
          <a:xfrm>
            <a:off x="6853465" y="6247903"/>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11</a:t>
            </a:r>
            <a:endParaRPr lang="tr-TR" sz="1600" dirty="0">
              <a:solidFill>
                <a:schemeClr val="bg1"/>
              </a:solidFill>
            </a:endParaRPr>
          </a:p>
        </p:txBody>
      </p:sp>
    </p:spTree>
    <p:extLst>
      <p:ext uri="{BB962C8B-B14F-4D97-AF65-F5344CB8AC3E}">
        <p14:creationId xmlns:p14="http://schemas.microsoft.com/office/powerpoint/2010/main" val="2513007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1671316823"/>
              </p:ext>
            </p:extLst>
          </p:nvPr>
        </p:nvGraphicFramePr>
        <p:xfrm>
          <a:off x="650701" y="1700071"/>
          <a:ext cx="7886701" cy="4202631"/>
        </p:xfrm>
        <a:graphic>
          <a:graphicData uri="http://schemas.openxmlformats.org/drawingml/2006/table">
            <a:tbl>
              <a:tblPr firstRow="1" firstCol="1" bandRow="1">
                <a:tableStyleId>{5C22544A-7EE6-4342-B048-85BDC9FD1C3A}</a:tableStyleId>
              </a:tblPr>
              <a:tblGrid>
                <a:gridCol w="450922">
                  <a:extLst>
                    <a:ext uri="{9D8B030D-6E8A-4147-A177-3AD203B41FA5}">
                      <a16:colId xmlns:a16="http://schemas.microsoft.com/office/drawing/2014/main" val="402771684"/>
                    </a:ext>
                  </a:extLst>
                </a:gridCol>
                <a:gridCol w="3492430">
                  <a:extLst>
                    <a:ext uri="{9D8B030D-6E8A-4147-A177-3AD203B41FA5}">
                      <a16:colId xmlns:a16="http://schemas.microsoft.com/office/drawing/2014/main" val="4026646005"/>
                    </a:ext>
                  </a:extLst>
                </a:gridCol>
                <a:gridCol w="3943349">
                  <a:extLst>
                    <a:ext uri="{9D8B030D-6E8A-4147-A177-3AD203B41FA5}">
                      <a16:colId xmlns:a16="http://schemas.microsoft.com/office/drawing/2014/main" val="3032542040"/>
                    </a:ext>
                  </a:extLst>
                </a:gridCol>
              </a:tblGrid>
              <a:tr h="642617">
                <a:tc>
                  <a:txBody>
                    <a:bodyPr/>
                    <a:lstStyle/>
                    <a:p>
                      <a:pPr algn="r">
                        <a:lnSpc>
                          <a:spcPct val="115000"/>
                        </a:lnSpc>
                        <a:spcAft>
                          <a:spcPts val="0"/>
                        </a:spcAft>
                      </a:pPr>
                      <a:r>
                        <a:rPr lang="tr-TR" sz="1200">
                          <a:effectLst/>
                        </a:rPr>
                        <a:t>10</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endParaRPr lang="tr-TR" sz="1400" dirty="0">
                        <a:effectLst/>
                      </a:endParaRPr>
                    </a:p>
                    <a:p>
                      <a:pPr>
                        <a:lnSpc>
                          <a:spcPct val="115000"/>
                        </a:lnSpc>
                        <a:spcAft>
                          <a:spcPts val="0"/>
                        </a:spcAft>
                      </a:pPr>
                      <a:r>
                        <a:rPr lang="tr-TR" sz="1400" b="0" dirty="0">
                          <a:solidFill>
                            <a:schemeClr val="tx1"/>
                          </a:solidFill>
                          <a:effectLst/>
                        </a:rPr>
                        <a:t>AYNİ BAĞIŞ DEPO YÖNETİMİ VE DAĞITIM ÇALIŞMA GURUBU</a:t>
                      </a:r>
                      <a:endParaRPr lang="tr-TR"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chemeClr val="accent5">
                        <a:lumMod val="20000"/>
                        <a:lumOff val="80000"/>
                      </a:schemeClr>
                    </a:solidFill>
                  </a:tcPr>
                </a:tc>
                <a:tc>
                  <a:txBody>
                    <a:bodyPr/>
                    <a:lstStyle/>
                    <a:p>
                      <a:pPr algn="ctr">
                        <a:lnSpc>
                          <a:spcPct val="115000"/>
                        </a:lnSpc>
                        <a:spcAft>
                          <a:spcPts val="0"/>
                        </a:spcAft>
                      </a:pPr>
                      <a:r>
                        <a:rPr lang="tr-TR" sz="1400" b="0" dirty="0">
                          <a:solidFill>
                            <a:schemeClr val="tx1"/>
                          </a:solidFill>
                          <a:effectLst/>
                        </a:rPr>
                        <a:t> İl Sosyal Yardımlaşma ve Dayanışma Vakfı Müdürlüğü</a:t>
                      </a:r>
                      <a:endParaRPr lang="tr-TR"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chemeClr val="accent5">
                        <a:lumMod val="20000"/>
                        <a:lumOff val="80000"/>
                      </a:schemeClr>
                    </a:solidFill>
                  </a:tcPr>
                </a:tc>
                <a:extLst>
                  <a:ext uri="{0D108BD9-81ED-4DB2-BD59-A6C34878D82A}">
                    <a16:rowId xmlns:a16="http://schemas.microsoft.com/office/drawing/2014/main" val="24969410"/>
                  </a:ext>
                </a:extLst>
              </a:tr>
              <a:tr h="311615">
                <a:tc>
                  <a:txBody>
                    <a:bodyPr/>
                    <a:lstStyle/>
                    <a:p>
                      <a:pPr algn="r">
                        <a:lnSpc>
                          <a:spcPct val="115000"/>
                        </a:lnSpc>
                        <a:spcAft>
                          <a:spcPts val="0"/>
                        </a:spcAft>
                      </a:pPr>
                      <a:r>
                        <a:rPr lang="tr-TR" sz="1200">
                          <a:effectLst/>
                        </a:rPr>
                        <a:t>11</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tr-TR" sz="1400" dirty="0">
                          <a:effectLst/>
                        </a:rPr>
                        <a:t>ALT YAPI ÇALIŞMA GURUBU</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tr-TR" sz="1400">
                          <a:effectLst/>
                        </a:rPr>
                        <a:t>İlbank</a:t>
                      </a:r>
                      <a:endParaRPr lang="tr-T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249386207"/>
                  </a:ext>
                </a:extLst>
              </a:tr>
              <a:tr h="311615">
                <a:tc>
                  <a:txBody>
                    <a:bodyPr/>
                    <a:lstStyle/>
                    <a:p>
                      <a:pPr algn="r">
                        <a:lnSpc>
                          <a:spcPct val="115000"/>
                        </a:lnSpc>
                        <a:spcAft>
                          <a:spcPts val="0"/>
                        </a:spcAft>
                      </a:pPr>
                      <a:r>
                        <a:rPr lang="tr-TR" sz="1200">
                          <a:effectLst/>
                        </a:rPr>
                        <a:t>12</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tr-TR" sz="1400" dirty="0">
                          <a:effectLst/>
                        </a:rPr>
                        <a:t>HASAR TESPİT ÇALIŞMA GURUBU</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tr-TR" sz="1400" dirty="0">
                          <a:effectLst/>
                        </a:rPr>
                        <a:t>Çevre ve Şehircilik İl Müdürlüğü</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241586779"/>
                  </a:ext>
                </a:extLst>
              </a:tr>
              <a:tr h="311615">
                <a:tc>
                  <a:txBody>
                    <a:bodyPr/>
                    <a:lstStyle/>
                    <a:p>
                      <a:pPr algn="r">
                        <a:lnSpc>
                          <a:spcPct val="115000"/>
                        </a:lnSpc>
                        <a:spcAft>
                          <a:spcPts val="0"/>
                        </a:spcAft>
                      </a:pPr>
                      <a:r>
                        <a:rPr lang="tr-TR" sz="1200">
                          <a:effectLst/>
                        </a:rPr>
                        <a:t>13</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tr-TR" sz="1400" dirty="0">
                          <a:effectLst/>
                        </a:rPr>
                        <a:t>ENKAZ KALDIRMA ÇALIŞMA GURUBU</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tr-TR" sz="1400" dirty="0">
                          <a:effectLst/>
                        </a:rPr>
                        <a:t>Çevre ve Şehircilik İl Müdürlüğü</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44982302"/>
                  </a:ext>
                </a:extLst>
              </a:tr>
              <a:tr h="311615">
                <a:tc>
                  <a:txBody>
                    <a:bodyPr/>
                    <a:lstStyle/>
                    <a:p>
                      <a:pPr algn="r">
                        <a:lnSpc>
                          <a:spcPct val="115000"/>
                        </a:lnSpc>
                        <a:spcAft>
                          <a:spcPts val="0"/>
                        </a:spcAft>
                      </a:pPr>
                      <a:r>
                        <a:rPr lang="tr-TR" sz="1200">
                          <a:effectLst/>
                        </a:rPr>
                        <a:t>14</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tr-TR" sz="1400" dirty="0">
                          <a:effectLst/>
                        </a:rPr>
                        <a:t>ENERJİ ÇALIŞMA GURUBU</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tr-TR" sz="1400" dirty="0">
                          <a:effectLst/>
                        </a:rPr>
                        <a:t>Toroslar </a:t>
                      </a:r>
                      <a:r>
                        <a:rPr lang="tr-TR" sz="1400" dirty="0" err="1">
                          <a:effectLst/>
                        </a:rPr>
                        <a:t>Enerjisa</a:t>
                      </a:r>
                      <a:r>
                        <a:rPr lang="tr-TR" sz="1400" dirty="0">
                          <a:effectLst/>
                        </a:rPr>
                        <a:t> Dağıtım A.Ş.</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816778707"/>
                  </a:ext>
                </a:extLst>
              </a:tr>
              <a:tr h="642617">
                <a:tc>
                  <a:txBody>
                    <a:bodyPr/>
                    <a:lstStyle/>
                    <a:p>
                      <a:pPr algn="r">
                        <a:lnSpc>
                          <a:spcPct val="115000"/>
                        </a:lnSpc>
                        <a:spcAft>
                          <a:spcPts val="0"/>
                        </a:spcAft>
                      </a:pPr>
                      <a:r>
                        <a:rPr lang="tr-TR" sz="1200">
                          <a:effectLst/>
                        </a:rPr>
                        <a:t>15</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tr-TR" sz="1400" dirty="0">
                          <a:effectLst/>
                        </a:rPr>
                        <a:t>GIDA, TARIM ve HAYVANCILIK ÇALIŞMA GURUBU</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tr-TR" sz="1400" dirty="0">
                          <a:effectLst/>
                        </a:rPr>
                        <a:t>Tarım Ve Orman İl Müdürlüğü</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535733732"/>
                  </a:ext>
                </a:extLst>
              </a:tr>
              <a:tr h="311615">
                <a:tc>
                  <a:txBody>
                    <a:bodyPr/>
                    <a:lstStyle/>
                    <a:p>
                      <a:pPr algn="r">
                        <a:lnSpc>
                          <a:spcPct val="115000"/>
                        </a:lnSpc>
                        <a:spcAft>
                          <a:spcPts val="0"/>
                        </a:spcAft>
                      </a:pPr>
                      <a:r>
                        <a:rPr lang="tr-TR" sz="1200">
                          <a:effectLst/>
                        </a:rPr>
                        <a:t>16</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tr-TR" sz="1400" dirty="0">
                          <a:effectLst/>
                        </a:rPr>
                        <a:t>GÜVENLİK VE TRAFİK ÇALIŞMA GURUBU</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tr-TR" sz="1400" dirty="0">
                          <a:effectLst/>
                        </a:rPr>
                        <a:t>İl Emniyet Müdürlüğü</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346333956"/>
                  </a:ext>
                </a:extLst>
              </a:tr>
              <a:tr h="311615">
                <a:tc>
                  <a:txBody>
                    <a:bodyPr/>
                    <a:lstStyle/>
                    <a:p>
                      <a:pPr algn="r">
                        <a:lnSpc>
                          <a:spcPct val="115000"/>
                        </a:lnSpc>
                        <a:spcAft>
                          <a:spcPts val="0"/>
                        </a:spcAft>
                      </a:pPr>
                      <a:r>
                        <a:rPr lang="tr-TR" sz="1200">
                          <a:effectLst/>
                        </a:rPr>
                        <a:t>17</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tr-TR" sz="1400" dirty="0">
                          <a:effectLst/>
                        </a:rPr>
                        <a:t>YANGIN ÇALIŞMA GURUBU</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tr-TR" sz="1400" dirty="0">
                          <a:effectLst/>
                        </a:rPr>
                        <a:t>Büyükşehir Belediyesi İtfaiye Dairesi Başkanlığı</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742762331"/>
                  </a:ext>
                </a:extLst>
              </a:tr>
              <a:tr h="642617">
                <a:tc>
                  <a:txBody>
                    <a:bodyPr/>
                    <a:lstStyle/>
                    <a:p>
                      <a:pPr algn="r">
                        <a:lnSpc>
                          <a:spcPct val="115000"/>
                        </a:lnSpc>
                        <a:spcAft>
                          <a:spcPts val="0"/>
                        </a:spcAft>
                      </a:pPr>
                      <a:r>
                        <a:rPr lang="tr-TR" sz="1200">
                          <a:effectLst/>
                        </a:rPr>
                        <a:t>18</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tr-TR" sz="1400" dirty="0">
                          <a:effectLst/>
                        </a:rPr>
                        <a:t>TAHLİYE YERLEŞTİRME VE PLANLAMA ÇALIŞMA GURUBU</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tr-TR" sz="1400" dirty="0">
                          <a:effectLst/>
                        </a:rPr>
                        <a:t>İl Jandarma</a:t>
                      </a:r>
                      <a:r>
                        <a:rPr lang="tr-TR" sz="1400" baseline="0" dirty="0">
                          <a:effectLst/>
                        </a:rPr>
                        <a:t> Komutanlığı</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033168714"/>
                  </a:ext>
                </a:extLst>
              </a:tr>
              <a:tr h="311615">
                <a:tc>
                  <a:txBody>
                    <a:bodyPr/>
                    <a:lstStyle/>
                    <a:p>
                      <a:pPr algn="r">
                        <a:lnSpc>
                          <a:spcPct val="115000"/>
                        </a:lnSpc>
                        <a:spcAft>
                          <a:spcPts val="0"/>
                        </a:spcAft>
                      </a:pPr>
                      <a:r>
                        <a:rPr lang="tr-TR" sz="1200">
                          <a:effectLst/>
                        </a:rPr>
                        <a:t>19</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tr-TR" sz="1400" dirty="0">
                          <a:effectLst/>
                        </a:rPr>
                        <a:t>DEFİN ÇALIŞMA GURUBU</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tr-TR" sz="1400" dirty="0">
                          <a:effectLst/>
                        </a:rPr>
                        <a:t>Büyükşehir Belediyesi Mezarlıklar Dairesi Başkanlığı</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903467249"/>
                  </a:ext>
                </a:extLst>
              </a:tr>
            </a:tbl>
          </a:graphicData>
        </a:graphic>
      </p:graphicFrame>
      <p:sp>
        <p:nvSpPr>
          <p:cNvPr id="6" name="Unvan 1"/>
          <p:cNvSpPr>
            <a:spLocks noGrp="1"/>
          </p:cNvSpPr>
          <p:nvPr>
            <p:ph type="title"/>
          </p:nvPr>
        </p:nvSpPr>
        <p:spPr>
          <a:xfrm>
            <a:off x="650701" y="571217"/>
            <a:ext cx="7886700" cy="1325563"/>
          </a:xfrm>
        </p:spPr>
        <p:txBody>
          <a:bodyPr>
            <a:normAutofit/>
          </a:bodyPr>
          <a:lstStyle/>
          <a:p>
            <a:r>
              <a:rPr lang="tr-TR" sz="2800" b="1" dirty="0">
                <a:solidFill>
                  <a:srgbClr val="0070C0"/>
                </a:solidFill>
              </a:rPr>
              <a:t>ADANA AFET MÜDAHALE PLANI ÇALIŞMA GURUPLARI </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r="20193"/>
          <a:stretch/>
        </p:blipFill>
        <p:spPr>
          <a:xfrm>
            <a:off x="44105" y="5888288"/>
            <a:ext cx="9099895" cy="1067804"/>
          </a:xfrm>
          <a:prstGeom prst="rect">
            <a:avLst/>
          </a:prstGeom>
        </p:spPr>
      </p:pic>
      <p:sp>
        <p:nvSpPr>
          <p:cNvPr id="9" name="Metin kutusu 8"/>
          <p:cNvSpPr txBox="1"/>
          <p:nvPr/>
        </p:nvSpPr>
        <p:spPr>
          <a:xfrm>
            <a:off x="251520" y="6274474"/>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sp>
        <p:nvSpPr>
          <p:cNvPr id="11" name="Slayt Numarası Yer Tutucusu 1"/>
          <p:cNvSpPr txBox="1">
            <a:spLocks/>
          </p:cNvSpPr>
          <p:nvPr/>
        </p:nvSpPr>
        <p:spPr>
          <a:xfrm>
            <a:off x="6847514" y="6306090"/>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12</a:t>
            </a:r>
            <a:endParaRPr lang="tr-TR" sz="1600" dirty="0">
              <a:solidFill>
                <a:schemeClr val="bg1"/>
              </a:solidFill>
            </a:endParaRPr>
          </a:p>
        </p:txBody>
      </p:sp>
    </p:spTree>
    <p:extLst>
      <p:ext uri="{BB962C8B-B14F-4D97-AF65-F5344CB8AC3E}">
        <p14:creationId xmlns:p14="http://schemas.microsoft.com/office/powerpoint/2010/main" val="2074276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nvPr>
        </p:nvGraphicFramePr>
        <p:xfrm>
          <a:off x="628649" y="2099733"/>
          <a:ext cx="7886702" cy="3601156"/>
        </p:xfrm>
        <a:graphic>
          <a:graphicData uri="http://schemas.openxmlformats.org/drawingml/2006/table">
            <a:tbl>
              <a:tblPr firstRow="1" firstCol="1" bandRow="1">
                <a:tableStyleId>{5C22544A-7EE6-4342-B048-85BDC9FD1C3A}</a:tableStyleId>
              </a:tblPr>
              <a:tblGrid>
                <a:gridCol w="450922">
                  <a:extLst>
                    <a:ext uri="{9D8B030D-6E8A-4147-A177-3AD203B41FA5}">
                      <a16:colId xmlns:a16="http://schemas.microsoft.com/office/drawing/2014/main" val="2409263779"/>
                    </a:ext>
                  </a:extLst>
                </a:gridCol>
                <a:gridCol w="2902990">
                  <a:extLst>
                    <a:ext uri="{9D8B030D-6E8A-4147-A177-3AD203B41FA5}">
                      <a16:colId xmlns:a16="http://schemas.microsoft.com/office/drawing/2014/main" val="3796780197"/>
                    </a:ext>
                  </a:extLst>
                </a:gridCol>
                <a:gridCol w="4532790">
                  <a:extLst>
                    <a:ext uri="{9D8B030D-6E8A-4147-A177-3AD203B41FA5}">
                      <a16:colId xmlns:a16="http://schemas.microsoft.com/office/drawing/2014/main" val="1828055476"/>
                    </a:ext>
                  </a:extLst>
                </a:gridCol>
              </a:tblGrid>
              <a:tr h="338468">
                <a:tc>
                  <a:txBody>
                    <a:bodyPr/>
                    <a:lstStyle/>
                    <a:p>
                      <a:pPr algn="r">
                        <a:lnSpc>
                          <a:spcPct val="115000"/>
                        </a:lnSpc>
                        <a:spcAft>
                          <a:spcPts val="0"/>
                        </a:spcAft>
                      </a:pPr>
                      <a:r>
                        <a:rPr lang="tr-TR" sz="1200">
                          <a:effectLst/>
                        </a:rPr>
                        <a:t>20</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tr-TR" sz="1400" b="0" dirty="0">
                          <a:solidFill>
                            <a:schemeClr val="tx1"/>
                          </a:solidFill>
                          <a:effectLst/>
                        </a:rPr>
                        <a:t>BESLENME ÇALIŞMA GURUBU</a:t>
                      </a:r>
                      <a:endParaRPr lang="tr-TR"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chemeClr val="accent5">
                        <a:lumMod val="20000"/>
                        <a:lumOff val="80000"/>
                      </a:schemeClr>
                    </a:solidFill>
                  </a:tcPr>
                </a:tc>
                <a:tc>
                  <a:txBody>
                    <a:bodyPr/>
                    <a:lstStyle/>
                    <a:p>
                      <a:pPr algn="ctr">
                        <a:lnSpc>
                          <a:spcPct val="115000"/>
                        </a:lnSpc>
                        <a:spcAft>
                          <a:spcPts val="0"/>
                        </a:spcAft>
                      </a:pPr>
                      <a:r>
                        <a:rPr lang="tr-TR" sz="1400" b="0" dirty="0">
                          <a:solidFill>
                            <a:schemeClr val="tx1"/>
                          </a:solidFill>
                          <a:effectLst/>
                        </a:rPr>
                        <a:t> Türk</a:t>
                      </a:r>
                      <a:r>
                        <a:rPr lang="tr-TR" sz="1400" b="0" baseline="0" dirty="0">
                          <a:solidFill>
                            <a:schemeClr val="tx1"/>
                          </a:solidFill>
                          <a:effectLst/>
                        </a:rPr>
                        <a:t> </a:t>
                      </a:r>
                      <a:r>
                        <a:rPr lang="tr-TR" sz="1400" b="0" dirty="0" err="1">
                          <a:solidFill>
                            <a:schemeClr val="tx1"/>
                          </a:solidFill>
                          <a:effectLst/>
                        </a:rPr>
                        <a:t>Kızılayı</a:t>
                      </a:r>
                      <a:r>
                        <a:rPr lang="tr-TR" sz="1400" b="0" dirty="0">
                          <a:solidFill>
                            <a:schemeClr val="tx1"/>
                          </a:solidFill>
                          <a:effectLst/>
                        </a:rPr>
                        <a:t> Akdeniz Bölge Afet Yönetim Merkezi</a:t>
                      </a:r>
                      <a:endParaRPr lang="tr-TR"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chemeClr val="accent5">
                        <a:lumMod val="20000"/>
                        <a:lumOff val="80000"/>
                      </a:schemeClr>
                    </a:solidFill>
                  </a:tcPr>
                </a:tc>
                <a:extLst>
                  <a:ext uri="{0D108BD9-81ED-4DB2-BD59-A6C34878D82A}">
                    <a16:rowId xmlns:a16="http://schemas.microsoft.com/office/drawing/2014/main" val="934490769"/>
                  </a:ext>
                </a:extLst>
              </a:tr>
              <a:tr h="416917">
                <a:tc>
                  <a:txBody>
                    <a:bodyPr/>
                    <a:lstStyle/>
                    <a:p>
                      <a:pPr algn="r">
                        <a:lnSpc>
                          <a:spcPct val="115000"/>
                        </a:lnSpc>
                        <a:spcAft>
                          <a:spcPts val="0"/>
                        </a:spcAft>
                      </a:pPr>
                      <a:r>
                        <a:rPr lang="tr-TR" sz="1200">
                          <a:effectLst/>
                        </a:rPr>
                        <a:t>21</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tr-TR" sz="1400" dirty="0">
                          <a:effectLst/>
                        </a:rPr>
                        <a:t>ZARAR TESPİT ÇALIŞMA GURUBU</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tr-TR" sz="1400" dirty="0">
                          <a:effectLst/>
                        </a:rPr>
                        <a:t>Adana Defterdarlık</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802677505"/>
                  </a:ext>
                </a:extLst>
              </a:tr>
              <a:tr h="338468">
                <a:tc>
                  <a:txBody>
                    <a:bodyPr/>
                    <a:lstStyle/>
                    <a:p>
                      <a:pPr algn="r">
                        <a:lnSpc>
                          <a:spcPct val="115000"/>
                        </a:lnSpc>
                        <a:spcAft>
                          <a:spcPts val="0"/>
                        </a:spcAft>
                      </a:pPr>
                      <a:r>
                        <a:rPr lang="tr-TR" sz="1200">
                          <a:effectLst/>
                        </a:rPr>
                        <a:t>22</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tr-TR" sz="1400" dirty="0">
                          <a:effectLst/>
                        </a:rPr>
                        <a:t>SAĞLIK ÇALIŞMA GURUBU </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tr-TR" sz="1400" dirty="0">
                          <a:effectLst/>
                        </a:rPr>
                        <a:t>İl Sağlık Müdürlüğü</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62737034"/>
                  </a:ext>
                </a:extLst>
              </a:tr>
              <a:tr h="610122">
                <a:tc>
                  <a:txBody>
                    <a:bodyPr/>
                    <a:lstStyle/>
                    <a:p>
                      <a:pPr algn="r">
                        <a:lnSpc>
                          <a:spcPct val="115000"/>
                        </a:lnSpc>
                        <a:spcAft>
                          <a:spcPts val="0"/>
                        </a:spcAft>
                      </a:pPr>
                      <a:r>
                        <a:rPr lang="tr-TR" sz="1200">
                          <a:effectLst/>
                        </a:rPr>
                        <a:t>23</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tr-TR" sz="1400" dirty="0">
                          <a:effectLst/>
                        </a:rPr>
                        <a:t>NAKLİYE ÇALIŞMA GURUBU</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tr-TR" sz="1400">
                          <a:effectLst/>
                        </a:rPr>
                        <a:t>Ulaştırma ve Altyapı Bakanlığı 5.Bölge Müdürlüğü</a:t>
                      </a:r>
                      <a:endParaRPr lang="tr-T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952651243"/>
                  </a:ext>
                </a:extLst>
              </a:tr>
              <a:tr h="610122">
                <a:tc>
                  <a:txBody>
                    <a:bodyPr/>
                    <a:lstStyle/>
                    <a:p>
                      <a:pPr algn="r">
                        <a:lnSpc>
                          <a:spcPct val="115000"/>
                        </a:lnSpc>
                        <a:spcAft>
                          <a:spcPts val="0"/>
                        </a:spcAft>
                      </a:pPr>
                      <a:r>
                        <a:rPr lang="tr-TR" sz="1200">
                          <a:effectLst/>
                        </a:rPr>
                        <a:t>24</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tr-TR" sz="1400" dirty="0">
                          <a:effectLst/>
                        </a:rPr>
                        <a:t>ULAŞIM ALT YAPI ÇALIŞMA GURUBU</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tr-TR" sz="1400">
                          <a:effectLst/>
                        </a:rPr>
                        <a:t>Karayolları 57.Şube Şefliği</a:t>
                      </a:r>
                      <a:endParaRPr lang="tr-T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987481506"/>
                  </a:ext>
                </a:extLst>
              </a:tr>
              <a:tr h="610122">
                <a:tc>
                  <a:txBody>
                    <a:bodyPr/>
                    <a:lstStyle/>
                    <a:p>
                      <a:pPr algn="r">
                        <a:lnSpc>
                          <a:spcPct val="115000"/>
                        </a:lnSpc>
                        <a:spcAft>
                          <a:spcPts val="0"/>
                        </a:spcAft>
                      </a:pPr>
                      <a:r>
                        <a:rPr lang="tr-TR" sz="1200">
                          <a:effectLst/>
                        </a:rPr>
                        <a:t>25</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tr-TR" sz="1400" dirty="0">
                          <a:effectLst/>
                        </a:rPr>
                        <a:t>HABERLEŞME ÇALIŞMA GURUBU</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tr-TR" sz="1400" dirty="0">
                          <a:effectLst/>
                        </a:rPr>
                        <a:t>Bilgi Teknolojileri ve İletişim Kurumu Mersin Bölge Müdürlüğü</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290081581"/>
                  </a:ext>
                </a:extLst>
              </a:tr>
              <a:tr h="676937">
                <a:tc>
                  <a:txBody>
                    <a:bodyPr/>
                    <a:lstStyle/>
                    <a:p>
                      <a:pPr algn="r">
                        <a:lnSpc>
                          <a:spcPct val="115000"/>
                        </a:lnSpc>
                        <a:spcAft>
                          <a:spcPts val="0"/>
                        </a:spcAft>
                      </a:pPr>
                      <a:r>
                        <a:rPr lang="tr-TR" sz="1200">
                          <a:effectLst/>
                        </a:rPr>
                        <a:t>26</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15000"/>
                        </a:lnSpc>
                        <a:spcAft>
                          <a:spcPts val="0"/>
                        </a:spcAft>
                      </a:pPr>
                      <a:r>
                        <a:rPr lang="tr-TR" sz="1400" dirty="0">
                          <a:effectLst/>
                        </a:rPr>
                        <a:t>TEKNİK DESTEK VE İKMAL ÇALIŞMA GURUBU</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tr-TR" sz="1400" dirty="0">
                          <a:effectLst/>
                        </a:rPr>
                        <a:t>Karayolları 57.Şube Şefliği</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263354933"/>
                  </a:ext>
                </a:extLst>
              </a:tr>
            </a:tbl>
          </a:graphicData>
        </a:graphic>
      </p:graphicFrame>
      <p:sp>
        <p:nvSpPr>
          <p:cNvPr id="5" name="Unvan 1"/>
          <p:cNvSpPr>
            <a:spLocks noGrp="1"/>
          </p:cNvSpPr>
          <p:nvPr>
            <p:ph type="title"/>
          </p:nvPr>
        </p:nvSpPr>
        <p:spPr>
          <a:xfrm>
            <a:off x="628650" y="713954"/>
            <a:ext cx="7886700" cy="1325563"/>
          </a:xfrm>
        </p:spPr>
        <p:txBody>
          <a:bodyPr>
            <a:normAutofit/>
          </a:bodyPr>
          <a:lstStyle/>
          <a:p>
            <a:r>
              <a:rPr lang="tr-TR" sz="2800" b="1" dirty="0">
                <a:solidFill>
                  <a:srgbClr val="0070C0"/>
                </a:solidFill>
              </a:rPr>
              <a:t>ADANA AFET MÜDAHALE PLANI ÇALIŞMA GURUPLARI </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r="20193"/>
          <a:stretch/>
        </p:blipFill>
        <p:spPr>
          <a:xfrm>
            <a:off x="44105" y="5783523"/>
            <a:ext cx="9099895" cy="1172568"/>
          </a:xfrm>
          <a:prstGeom prst="rect">
            <a:avLst/>
          </a:prstGeom>
        </p:spPr>
      </p:pic>
      <p:sp>
        <p:nvSpPr>
          <p:cNvPr id="8" name="Metin kutusu 7"/>
          <p:cNvSpPr txBox="1"/>
          <p:nvPr/>
        </p:nvSpPr>
        <p:spPr>
          <a:xfrm>
            <a:off x="251520" y="6274474"/>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sp>
        <p:nvSpPr>
          <p:cNvPr id="10" name="Slayt Numarası Yer Tutucusu 1"/>
          <p:cNvSpPr txBox="1">
            <a:spLocks/>
          </p:cNvSpPr>
          <p:nvPr/>
        </p:nvSpPr>
        <p:spPr>
          <a:xfrm>
            <a:off x="6853466" y="6247903"/>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13</a:t>
            </a:r>
            <a:endParaRPr lang="tr-TR" sz="1600" dirty="0">
              <a:solidFill>
                <a:schemeClr val="bg1"/>
              </a:solidFill>
            </a:endParaRPr>
          </a:p>
        </p:txBody>
      </p:sp>
    </p:spTree>
    <p:extLst>
      <p:ext uri="{BB962C8B-B14F-4D97-AF65-F5344CB8AC3E}">
        <p14:creationId xmlns:p14="http://schemas.microsoft.com/office/powerpoint/2010/main" val="2538493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589"/>
          <a:stretch/>
        </p:blipFill>
        <p:spPr>
          <a:xfrm>
            <a:off x="0" y="5695273"/>
            <a:ext cx="9144000" cy="1172568"/>
          </a:xfrm>
          <a:prstGeom prst="rect">
            <a:avLst/>
          </a:prstGeom>
        </p:spPr>
      </p:pic>
      <p:sp>
        <p:nvSpPr>
          <p:cNvPr id="5" name="Metin kutusu 4"/>
          <p:cNvSpPr txBox="1"/>
          <p:nvPr/>
        </p:nvSpPr>
        <p:spPr>
          <a:xfrm>
            <a:off x="251520" y="6179818"/>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8548" y="4772708"/>
            <a:ext cx="1382665" cy="1431551"/>
          </a:xfrm>
          <a:prstGeom prst="rect">
            <a:avLst/>
          </a:prstGeom>
        </p:spPr>
      </p:pic>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14</a:t>
            </a:r>
            <a:endParaRPr lang="tr-TR" sz="1600" dirty="0">
              <a:solidFill>
                <a:schemeClr val="bg1"/>
              </a:solidFill>
            </a:endParaRPr>
          </a:p>
        </p:txBody>
      </p:sp>
      <p:sp>
        <p:nvSpPr>
          <p:cNvPr id="11" name="Dikdörtgen 10"/>
          <p:cNvSpPr/>
          <p:nvPr/>
        </p:nvSpPr>
        <p:spPr>
          <a:xfrm>
            <a:off x="532941" y="886562"/>
            <a:ext cx="8095670" cy="4278094"/>
          </a:xfrm>
          <a:prstGeom prst="rect">
            <a:avLst/>
          </a:prstGeom>
        </p:spPr>
        <p:txBody>
          <a:bodyPr wrap="square" anchor="t">
            <a:spAutoFit/>
          </a:bodyPr>
          <a:lstStyle/>
          <a:p>
            <a:pPr lvl="0"/>
            <a:endParaRPr lang="tr-TR" sz="2400" b="1" dirty="0">
              <a:solidFill>
                <a:srgbClr val="0070C0"/>
              </a:solidFill>
              <a:cs typeface="Times New Roman" panose="02020603050405020304" pitchFamily="18" charset="0"/>
            </a:endParaRPr>
          </a:p>
          <a:p>
            <a:pPr lvl="0"/>
            <a:r>
              <a:rPr lang="tr-TR" sz="2400" b="1" dirty="0">
                <a:solidFill>
                  <a:srgbClr val="0070C0"/>
                </a:solidFill>
                <a:cs typeface="Times New Roman" panose="02020603050405020304" pitchFamily="18" charset="0"/>
              </a:rPr>
              <a:t>PLANLAMA:</a:t>
            </a:r>
          </a:p>
          <a:p>
            <a:pPr lvl="0" algn="just"/>
            <a:endParaRPr lang="tr-TR" sz="2400" b="1" dirty="0">
              <a:solidFill>
                <a:srgbClr val="0070C0"/>
              </a:solidFill>
              <a:cs typeface="Times New Roman" panose="02020603050405020304" pitchFamily="18" charset="0"/>
            </a:endParaRPr>
          </a:p>
          <a:p>
            <a:pPr marL="342900" lvl="0" indent="-342900" algn="just">
              <a:buClr>
                <a:srgbClr val="0070C0"/>
              </a:buClr>
              <a:buFont typeface="Wingdings" panose="05000000000000000000" pitchFamily="2" charset="2"/>
              <a:buChar char="q"/>
            </a:pPr>
            <a:r>
              <a:rPr lang="tr-TR" sz="2200" dirty="0">
                <a:cs typeface="Times New Roman"/>
              </a:rPr>
              <a:t>26 Çalışma Grubu </a:t>
            </a:r>
            <a:r>
              <a:rPr lang="tr-TR" sz="2200" dirty="0" err="1">
                <a:cs typeface="Times New Roman"/>
              </a:rPr>
              <a:t>operasyonel</a:t>
            </a:r>
            <a:r>
              <a:rPr lang="tr-TR" sz="2200" dirty="0">
                <a:cs typeface="Times New Roman"/>
              </a:rPr>
              <a:t> planlarını hazırlamaktadır. Öncelikle bir çalışma grubu oluşturulacak ve anlaşılır, uygulanır, görev tanımları yapılmış, işbirliği ve koordinasyona açık planlar hazırlanacaktır.</a:t>
            </a:r>
          </a:p>
          <a:p>
            <a:pPr lvl="0" algn="just"/>
            <a:endParaRPr lang="tr-TR" sz="2200" dirty="0">
              <a:cs typeface="Times New Roman" panose="02020603050405020304" pitchFamily="18" charset="0"/>
            </a:endParaRPr>
          </a:p>
          <a:p>
            <a:pPr marL="342900" lvl="0" indent="-342900" algn="just">
              <a:buClr>
                <a:srgbClr val="0070C0"/>
              </a:buClr>
              <a:buFont typeface="Wingdings" panose="05000000000000000000" pitchFamily="2" charset="2"/>
              <a:buChar char="q"/>
            </a:pPr>
            <a:r>
              <a:rPr lang="tr-TR" sz="2200" dirty="0">
                <a:cs typeface="Times New Roman" panose="02020603050405020304" pitchFamily="18" charset="0"/>
              </a:rPr>
              <a:t>İlimizde bu planların hazırlanması ve etkin uygulanmasını sağlamak için çok sayıda toplantı ve tatbikatlar yapılmış olup, belli bir seviyeye gelindiği düşünülmektedir.</a:t>
            </a:r>
          </a:p>
          <a:p>
            <a:pPr lvl="0"/>
            <a:endParaRPr lang="tr-TR" sz="2400" b="1" dirty="0">
              <a:solidFill>
                <a:srgbClr val="0070C0"/>
              </a:solidFill>
              <a:cs typeface="Times New Roman" panose="02020603050405020304" pitchFamily="18" charset="0"/>
            </a:endParaRPr>
          </a:p>
        </p:txBody>
      </p:sp>
      <p:pic>
        <p:nvPicPr>
          <p:cNvPr id="17" name="Resim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Tree>
    <p:extLst>
      <p:ext uri="{BB962C8B-B14F-4D97-AF65-F5344CB8AC3E}">
        <p14:creationId xmlns:p14="http://schemas.microsoft.com/office/powerpoint/2010/main" val="63445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589"/>
          <a:stretch/>
        </p:blipFill>
        <p:spPr>
          <a:xfrm>
            <a:off x="0" y="5695273"/>
            <a:ext cx="9144000" cy="1172568"/>
          </a:xfrm>
          <a:prstGeom prst="rect">
            <a:avLst/>
          </a:prstGeom>
        </p:spPr>
      </p:pic>
      <p:sp>
        <p:nvSpPr>
          <p:cNvPr id="5" name="Metin kutusu 4"/>
          <p:cNvSpPr txBox="1"/>
          <p:nvPr/>
        </p:nvSpPr>
        <p:spPr>
          <a:xfrm>
            <a:off x="251520" y="6179818"/>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8548" y="4772708"/>
            <a:ext cx="1382665" cy="1431551"/>
          </a:xfrm>
          <a:prstGeom prst="rect">
            <a:avLst/>
          </a:prstGeom>
        </p:spPr>
      </p:pic>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a:solidFill>
                  <a:schemeClr val="bg1"/>
                </a:solidFill>
              </a:rPr>
              <a:t>15</a:t>
            </a:r>
          </a:p>
        </p:txBody>
      </p:sp>
      <p:sp>
        <p:nvSpPr>
          <p:cNvPr id="11" name="Dikdörtgen 10"/>
          <p:cNvSpPr/>
          <p:nvPr/>
        </p:nvSpPr>
        <p:spPr>
          <a:xfrm>
            <a:off x="532941" y="886562"/>
            <a:ext cx="8095670" cy="1569660"/>
          </a:xfrm>
          <a:prstGeom prst="rect">
            <a:avLst/>
          </a:prstGeom>
        </p:spPr>
        <p:txBody>
          <a:bodyPr wrap="square" anchor="t">
            <a:spAutoFit/>
          </a:bodyPr>
          <a:lstStyle/>
          <a:p>
            <a:pPr lvl="0"/>
            <a:endParaRPr lang="tr-TR" sz="2400" b="1" dirty="0">
              <a:solidFill>
                <a:srgbClr val="0070C0"/>
              </a:solidFill>
              <a:cs typeface="Times New Roman" panose="02020603050405020304" pitchFamily="18" charset="0"/>
            </a:endParaRPr>
          </a:p>
          <a:p>
            <a:pPr lvl="0"/>
            <a:r>
              <a:rPr lang="tr-TR" sz="2400" b="1" dirty="0">
                <a:solidFill>
                  <a:srgbClr val="0070C0"/>
                </a:solidFill>
                <a:cs typeface="Times New Roman" panose="02020603050405020304" pitchFamily="18" charset="0"/>
              </a:rPr>
              <a:t>PLANLAMA</a:t>
            </a:r>
            <a:r>
              <a:rPr lang="tr-TR" sz="2400" b="1" dirty="0" smtClean="0">
                <a:solidFill>
                  <a:srgbClr val="0070C0"/>
                </a:solidFill>
                <a:cs typeface="Times New Roman" panose="02020603050405020304" pitchFamily="18" charset="0"/>
              </a:rPr>
              <a:t>: </a:t>
            </a:r>
            <a:endParaRPr lang="tr-TR" sz="2400" b="1" dirty="0">
              <a:solidFill>
                <a:srgbClr val="0070C0"/>
              </a:solidFill>
              <a:cs typeface="Times New Roman" panose="02020603050405020304" pitchFamily="18" charset="0"/>
            </a:endParaRPr>
          </a:p>
          <a:p>
            <a:pPr lvl="0" algn="just"/>
            <a:endParaRPr lang="tr-TR" sz="2400" b="1" dirty="0">
              <a:solidFill>
                <a:srgbClr val="0070C0"/>
              </a:solidFill>
              <a:cs typeface="Times New Roman" panose="02020603050405020304" pitchFamily="18" charset="0"/>
            </a:endParaRPr>
          </a:p>
          <a:p>
            <a:pPr lvl="0"/>
            <a:endParaRPr lang="tr-TR" sz="2400" b="1" dirty="0">
              <a:solidFill>
                <a:srgbClr val="0070C0"/>
              </a:solidFill>
              <a:cs typeface="Times New Roman" panose="02020603050405020304" pitchFamily="18" charset="0"/>
            </a:endParaRPr>
          </a:p>
        </p:txBody>
      </p:sp>
      <p:pic>
        <p:nvPicPr>
          <p:cNvPr id="17" name="Resim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
        <p:nvSpPr>
          <p:cNvPr id="2" name="Dikdörtgen 1"/>
          <p:cNvSpPr/>
          <p:nvPr/>
        </p:nvSpPr>
        <p:spPr>
          <a:xfrm>
            <a:off x="681643" y="2011679"/>
            <a:ext cx="8066777" cy="1785104"/>
          </a:xfrm>
          <a:prstGeom prst="rect">
            <a:avLst/>
          </a:prstGeom>
        </p:spPr>
        <p:txBody>
          <a:bodyPr wrap="square">
            <a:spAutoFit/>
          </a:bodyPr>
          <a:lstStyle/>
          <a:p>
            <a:pPr algn="just"/>
            <a:r>
              <a:rPr lang="tr-TR" sz="2200" dirty="0">
                <a:cs typeface="Calibri"/>
              </a:rPr>
              <a:t>"Afet ve Acil Durum Müdahale Hizmetleri Yönetmeliği" il düzeyinde plan hazırlanmasını düzenlemekte, </a:t>
            </a:r>
            <a:r>
              <a:rPr lang="tr-TR" sz="2200" b="1" dirty="0">
                <a:cs typeface="Calibri"/>
              </a:rPr>
              <a:t>ilçeler bu planları yapmamaktadır</a:t>
            </a:r>
            <a:r>
              <a:rPr lang="tr-TR" sz="2200" dirty="0">
                <a:cs typeface="Calibri"/>
              </a:rPr>
              <a:t>. Ancak planlarda, ilçe bilgileri yerinde ve tam olarak yer almalı; Kaymakamlıklar ve ilçe belediyeleri ile  işbirliği ve koordinasyon alanları iyi belirlenmelidir.</a:t>
            </a:r>
          </a:p>
        </p:txBody>
      </p:sp>
    </p:spTree>
    <p:extLst>
      <p:ext uri="{BB962C8B-B14F-4D97-AF65-F5344CB8AC3E}">
        <p14:creationId xmlns:p14="http://schemas.microsoft.com/office/powerpoint/2010/main" val="324693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589"/>
          <a:stretch/>
        </p:blipFill>
        <p:spPr>
          <a:xfrm>
            <a:off x="0" y="5695273"/>
            <a:ext cx="9144000" cy="1172568"/>
          </a:xfrm>
          <a:prstGeom prst="rect">
            <a:avLst/>
          </a:prstGeom>
        </p:spPr>
      </p:pic>
      <p:sp>
        <p:nvSpPr>
          <p:cNvPr id="5" name="Metin kutusu 4"/>
          <p:cNvSpPr txBox="1"/>
          <p:nvPr/>
        </p:nvSpPr>
        <p:spPr>
          <a:xfrm>
            <a:off x="251520" y="6179818"/>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8548" y="4772708"/>
            <a:ext cx="1382665" cy="1431551"/>
          </a:xfrm>
          <a:prstGeom prst="rect">
            <a:avLst/>
          </a:prstGeom>
        </p:spPr>
      </p:pic>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16</a:t>
            </a:r>
            <a:endParaRPr lang="tr-TR" sz="1600" dirty="0">
              <a:solidFill>
                <a:schemeClr val="bg1"/>
              </a:solidFill>
            </a:endParaRPr>
          </a:p>
        </p:txBody>
      </p:sp>
      <p:sp>
        <p:nvSpPr>
          <p:cNvPr id="11" name="Dikdörtgen 10"/>
          <p:cNvSpPr/>
          <p:nvPr/>
        </p:nvSpPr>
        <p:spPr>
          <a:xfrm>
            <a:off x="532941" y="886562"/>
            <a:ext cx="8095670" cy="1569660"/>
          </a:xfrm>
          <a:prstGeom prst="rect">
            <a:avLst/>
          </a:prstGeom>
        </p:spPr>
        <p:txBody>
          <a:bodyPr wrap="square" anchor="t">
            <a:spAutoFit/>
          </a:bodyPr>
          <a:lstStyle/>
          <a:p>
            <a:pPr lvl="0"/>
            <a:endParaRPr lang="tr-TR" sz="2400" b="1" dirty="0">
              <a:solidFill>
                <a:srgbClr val="0070C0"/>
              </a:solidFill>
              <a:cs typeface="Times New Roman" panose="02020603050405020304" pitchFamily="18" charset="0"/>
            </a:endParaRPr>
          </a:p>
          <a:p>
            <a:pPr lvl="0"/>
            <a:r>
              <a:rPr lang="tr-TR" sz="2400" b="1" dirty="0">
                <a:solidFill>
                  <a:srgbClr val="0070C0"/>
                </a:solidFill>
                <a:cs typeface="Times New Roman" panose="02020603050405020304" pitchFamily="18" charset="0"/>
              </a:rPr>
              <a:t>PLANLAMA</a:t>
            </a:r>
            <a:r>
              <a:rPr lang="tr-TR" sz="2400" b="1" dirty="0" smtClean="0">
                <a:solidFill>
                  <a:srgbClr val="0070C0"/>
                </a:solidFill>
                <a:cs typeface="Times New Roman" panose="02020603050405020304" pitchFamily="18" charset="0"/>
              </a:rPr>
              <a:t>: </a:t>
            </a:r>
            <a:endParaRPr lang="tr-TR" sz="2400" b="1" dirty="0">
              <a:solidFill>
                <a:srgbClr val="0070C0"/>
              </a:solidFill>
              <a:cs typeface="Times New Roman" panose="02020603050405020304" pitchFamily="18" charset="0"/>
            </a:endParaRPr>
          </a:p>
          <a:p>
            <a:pPr lvl="0" algn="just"/>
            <a:endParaRPr lang="tr-TR" sz="2400" b="1" dirty="0">
              <a:solidFill>
                <a:srgbClr val="0070C0"/>
              </a:solidFill>
              <a:cs typeface="Times New Roman" panose="02020603050405020304" pitchFamily="18" charset="0"/>
            </a:endParaRPr>
          </a:p>
          <a:p>
            <a:pPr lvl="0"/>
            <a:endParaRPr lang="tr-TR" sz="2400" b="1" dirty="0">
              <a:solidFill>
                <a:srgbClr val="0070C0"/>
              </a:solidFill>
              <a:cs typeface="Times New Roman" panose="02020603050405020304" pitchFamily="18" charset="0"/>
            </a:endParaRPr>
          </a:p>
        </p:txBody>
      </p:sp>
      <p:pic>
        <p:nvPicPr>
          <p:cNvPr id="17" name="Resim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
        <p:nvSpPr>
          <p:cNvPr id="9" name="İçerik Yer Tutucusu 2"/>
          <p:cNvSpPr>
            <a:spLocks noGrp="1"/>
          </p:cNvSpPr>
          <p:nvPr>
            <p:ph idx="1"/>
          </p:nvPr>
        </p:nvSpPr>
        <p:spPr>
          <a:xfrm>
            <a:off x="683511" y="1900079"/>
            <a:ext cx="7886700" cy="4351338"/>
          </a:xfrm>
        </p:spPr>
        <p:txBody>
          <a:bodyPr>
            <a:normAutofit/>
          </a:bodyPr>
          <a:lstStyle/>
          <a:p>
            <a:pPr marL="0" indent="0" algn="just">
              <a:buNone/>
            </a:pPr>
            <a:r>
              <a:rPr lang="tr-TR" sz="2200" dirty="0" smtClean="0"/>
              <a:t>İlçe Belediyelerinde de afet birimi oluşturulmalı; </a:t>
            </a:r>
          </a:p>
          <a:p>
            <a:pPr marL="0" indent="0" algn="just">
              <a:buNone/>
            </a:pPr>
            <a:r>
              <a:rPr lang="tr-TR" sz="2200" dirty="0" smtClean="0"/>
              <a:t>Bu birim</a:t>
            </a:r>
          </a:p>
          <a:p>
            <a:pPr algn="just"/>
            <a:r>
              <a:rPr lang="tr-TR" sz="2200" dirty="0" smtClean="0"/>
              <a:t>İlin afet planlarına katkı koymalı,</a:t>
            </a:r>
          </a:p>
          <a:p>
            <a:pPr algn="just"/>
            <a:r>
              <a:rPr lang="tr-TR" sz="2200" dirty="0" smtClean="0"/>
              <a:t>Afet eğitmeni yetiştirerek; ilçesinde afet eğitimlerinde yer almalı,</a:t>
            </a:r>
          </a:p>
          <a:p>
            <a:pPr algn="just"/>
            <a:r>
              <a:rPr lang="tr-TR" sz="2200" dirty="0" smtClean="0"/>
              <a:t>Arama kurtarma ekibini belediye personeli ve gönüllüler ile birlikte oluşturmalı.</a:t>
            </a:r>
            <a:endParaRPr lang="tr-TR" sz="2200" dirty="0"/>
          </a:p>
        </p:txBody>
      </p:sp>
    </p:spTree>
    <p:extLst>
      <p:ext uri="{BB962C8B-B14F-4D97-AF65-F5344CB8AC3E}">
        <p14:creationId xmlns:p14="http://schemas.microsoft.com/office/powerpoint/2010/main" val="2616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3182" y="1739898"/>
            <a:ext cx="7886700" cy="4004197"/>
          </a:xfrm>
        </p:spPr>
        <p:txBody>
          <a:bodyPr/>
          <a:lstStyle/>
          <a:p>
            <a:pPr algn="just"/>
            <a:r>
              <a:rPr lang="tr-TR" sz="2200" dirty="0" smtClean="0"/>
              <a:t>Planların uygulanması-uygulanamaması,</a:t>
            </a:r>
          </a:p>
          <a:p>
            <a:pPr algn="just"/>
            <a:r>
              <a:rPr lang="tr-TR" sz="2200" dirty="0" smtClean="0"/>
              <a:t>Depo yönetimi-yardımların dağıtımı,</a:t>
            </a:r>
          </a:p>
          <a:p>
            <a:pPr algn="just"/>
            <a:r>
              <a:rPr lang="tr-TR" sz="2200" dirty="0" smtClean="0"/>
              <a:t>Öncelikli müdahale alanlarının tespitinde zorluklar,</a:t>
            </a:r>
          </a:p>
          <a:p>
            <a:pPr algn="just"/>
            <a:r>
              <a:rPr lang="tr-TR" sz="2200" dirty="0" smtClean="0"/>
              <a:t>Olay yeri yönetimindeki sorunlar- STK, vatandaşların yoğun ilgisi!!!</a:t>
            </a:r>
          </a:p>
          <a:p>
            <a:pPr algn="just"/>
            <a:r>
              <a:rPr lang="tr-TR" sz="2200" dirty="0" smtClean="0"/>
              <a:t>Haberleşme,</a:t>
            </a:r>
          </a:p>
          <a:p>
            <a:pPr algn="just"/>
            <a:r>
              <a:rPr lang="tr-TR" sz="2200" dirty="0" smtClean="0"/>
              <a:t>Bilgi kirliliği,</a:t>
            </a:r>
          </a:p>
          <a:p>
            <a:pPr algn="just"/>
            <a:r>
              <a:rPr lang="tr-TR" sz="2200" dirty="0" smtClean="0"/>
              <a:t>Ortak mühendislik dili,</a:t>
            </a:r>
          </a:p>
          <a:p>
            <a:pPr algn="just"/>
            <a:r>
              <a:rPr lang="tr-TR" sz="2200" dirty="0" smtClean="0"/>
              <a:t>Koordinasyon.</a:t>
            </a:r>
          </a:p>
          <a:p>
            <a:endParaRPr lang="tr-TR" dirty="0"/>
          </a:p>
        </p:txBody>
      </p:sp>
      <p:sp>
        <p:nvSpPr>
          <p:cNvPr id="4" name="Başlık 1">
            <a:extLst>
              <a:ext uri="{FF2B5EF4-FFF2-40B4-BE49-F238E27FC236}">
                <a16:creationId xmlns:a16="http://schemas.microsoft.com/office/drawing/2014/main" id="{1204FED5-5D49-48E4-83C1-385DBBEFFD8E}"/>
              </a:ext>
            </a:extLst>
          </p:cNvPr>
          <p:cNvSpPr>
            <a:spLocks noGrp="1"/>
          </p:cNvSpPr>
          <p:nvPr>
            <p:ph type="title"/>
          </p:nvPr>
        </p:nvSpPr>
        <p:spPr>
          <a:xfrm>
            <a:off x="617874" y="822961"/>
            <a:ext cx="7886700" cy="1179868"/>
          </a:xfrm>
        </p:spPr>
        <p:txBody>
          <a:bodyPr>
            <a:normAutofit/>
          </a:bodyPr>
          <a:lstStyle/>
          <a:p>
            <a:pPr algn="ctr">
              <a:lnSpc>
                <a:spcPct val="100000"/>
              </a:lnSpc>
              <a:spcBef>
                <a:spcPts val="0"/>
              </a:spcBef>
            </a:pPr>
            <a:r>
              <a:rPr lang="tr-TR" sz="2700" b="1" dirty="0" smtClean="0">
                <a:solidFill>
                  <a:srgbClr val="0070C0"/>
                </a:solidFill>
                <a:ea typeface="+mj-lt"/>
                <a:cs typeface="+mj-lt"/>
              </a:rPr>
              <a:t>AFET YÖNETİMİNDE SORUNLU ALANLAR:</a:t>
            </a:r>
            <a:endParaRPr lang="en-US" sz="2700" dirty="0">
              <a:ea typeface="+mj-lt"/>
              <a:cs typeface="+mj-lt"/>
            </a:endParaRPr>
          </a:p>
          <a:p>
            <a:endParaRPr lang="tr-TR" dirty="0">
              <a:cs typeface="Calibri Light"/>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r="20589"/>
          <a:stretch/>
        </p:blipFill>
        <p:spPr>
          <a:xfrm>
            <a:off x="0" y="5695273"/>
            <a:ext cx="9144000" cy="1172568"/>
          </a:xfrm>
          <a:prstGeom prst="rect">
            <a:avLst/>
          </a:prstGeom>
        </p:spPr>
      </p:pic>
      <p:sp>
        <p:nvSpPr>
          <p:cNvPr id="7" name="Metin kutusu 6"/>
          <p:cNvSpPr txBox="1"/>
          <p:nvPr/>
        </p:nvSpPr>
        <p:spPr>
          <a:xfrm>
            <a:off x="251520" y="6179818"/>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sp>
        <p:nvSpPr>
          <p:cNvPr id="9"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17</a:t>
            </a:r>
            <a:endParaRPr lang="tr-TR" sz="1600" dirty="0">
              <a:solidFill>
                <a:schemeClr val="bg1"/>
              </a:solidFill>
            </a:endParaRPr>
          </a:p>
        </p:txBody>
      </p:sp>
    </p:spTree>
    <p:extLst>
      <p:ext uri="{BB962C8B-B14F-4D97-AF65-F5344CB8AC3E}">
        <p14:creationId xmlns:p14="http://schemas.microsoft.com/office/powerpoint/2010/main" val="2625983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589"/>
          <a:stretch/>
        </p:blipFill>
        <p:spPr>
          <a:xfrm>
            <a:off x="0" y="5695273"/>
            <a:ext cx="9144000" cy="1172568"/>
          </a:xfrm>
          <a:prstGeom prst="rect">
            <a:avLst/>
          </a:prstGeom>
        </p:spPr>
      </p:pic>
      <p:sp>
        <p:nvSpPr>
          <p:cNvPr id="5" name="Metin kutusu 4"/>
          <p:cNvSpPr txBox="1"/>
          <p:nvPr/>
        </p:nvSpPr>
        <p:spPr>
          <a:xfrm>
            <a:off x="251520" y="6179818"/>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8548" y="4772708"/>
            <a:ext cx="1382665" cy="1431551"/>
          </a:xfrm>
          <a:prstGeom prst="rect">
            <a:avLst/>
          </a:prstGeom>
        </p:spPr>
      </p:pic>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18</a:t>
            </a:r>
            <a:endParaRPr lang="tr-TR" sz="1600" dirty="0">
              <a:solidFill>
                <a:schemeClr val="bg1"/>
              </a:solidFill>
            </a:endParaRPr>
          </a:p>
        </p:txBody>
      </p:sp>
      <p:sp>
        <p:nvSpPr>
          <p:cNvPr id="11" name="Dikdörtgen 10"/>
          <p:cNvSpPr/>
          <p:nvPr/>
        </p:nvSpPr>
        <p:spPr>
          <a:xfrm>
            <a:off x="1045308" y="625187"/>
            <a:ext cx="7684799" cy="4893647"/>
          </a:xfrm>
          <a:prstGeom prst="rect">
            <a:avLst/>
          </a:prstGeom>
        </p:spPr>
        <p:txBody>
          <a:bodyPr wrap="square">
            <a:spAutoFit/>
          </a:bodyPr>
          <a:lstStyle/>
          <a:p>
            <a:pPr lvl="0"/>
            <a:endParaRPr lang="tr-TR" sz="2400" b="1" dirty="0">
              <a:solidFill>
                <a:srgbClr val="0070C0"/>
              </a:solidFill>
              <a:cs typeface="Times New Roman" panose="02020603050405020304" pitchFamily="18" charset="0"/>
            </a:endParaRPr>
          </a:p>
          <a:p>
            <a:pPr lvl="0"/>
            <a:r>
              <a:rPr lang="tr-TR" sz="2400" b="1" dirty="0">
                <a:solidFill>
                  <a:srgbClr val="0070C0"/>
                </a:solidFill>
                <a:cs typeface="Times New Roman" panose="02020603050405020304" pitchFamily="18" charset="0"/>
              </a:rPr>
              <a:t>EĞİTİM VE ÖRGÜTLENME ÇALIŞMALARI:</a:t>
            </a:r>
          </a:p>
          <a:p>
            <a:pPr lvl="0"/>
            <a:endParaRPr lang="tr-TR" sz="2400" dirty="0">
              <a:cs typeface="Times New Roman" panose="02020603050405020304" pitchFamily="18" charset="0"/>
            </a:endParaRPr>
          </a:p>
          <a:p>
            <a:pPr lvl="0"/>
            <a:r>
              <a:rPr lang="tr-TR" sz="2400" b="1" dirty="0">
                <a:cs typeface="Times New Roman" panose="02020603050405020304" pitchFamily="18" charset="0"/>
              </a:rPr>
              <a:t>‘Afete Hazır Türkiye Projesi’ Eğitimleri, Afet Gönüllüğü Projesi</a:t>
            </a:r>
          </a:p>
          <a:p>
            <a:pPr lvl="0"/>
            <a:endParaRPr lang="tr-TR" sz="2400" dirty="0">
              <a:cs typeface="Times New Roman" panose="02020603050405020304" pitchFamily="18" charset="0"/>
            </a:endParaRPr>
          </a:p>
          <a:p>
            <a:pPr lvl="0"/>
            <a:r>
              <a:rPr lang="tr-TR" sz="2400" b="1" dirty="0">
                <a:cs typeface="Times New Roman" panose="02020603050405020304" pitchFamily="18" charset="0"/>
              </a:rPr>
              <a:t>TAG-SSG (Toplum Afet Gönüllüsü ve Sivil Savunma Görevlileri) Örgütlenmesi</a:t>
            </a:r>
          </a:p>
          <a:p>
            <a:pPr lvl="0"/>
            <a:endParaRPr lang="tr-TR" sz="2400" b="1" dirty="0">
              <a:cs typeface="Times New Roman" panose="02020603050405020304" pitchFamily="18" charset="0"/>
            </a:endParaRPr>
          </a:p>
          <a:p>
            <a:pPr lvl="0"/>
            <a:r>
              <a:rPr lang="tr-TR" sz="2400" b="1" dirty="0">
                <a:cs typeface="Times New Roman" panose="02020603050405020304" pitchFamily="18" charset="0"/>
              </a:rPr>
              <a:t>Afet Yönetiminde Vatandaşın Yeri/Rolü</a:t>
            </a:r>
          </a:p>
          <a:p>
            <a:pPr lvl="0"/>
            <a:endParaRPr lang="tr-TR" sz="2400" b="1" dirty="0">
              <a:cs typeface="Times New Roman" panose="02020603050405020304" pitchFamily="18" charset="0"/>
            </a:endParaRPr>
          </a:p>
          <a:p>
            <a:r>
              <a:rPr lang="tr-TR" sz="2400" b="1" dirty="0"/>
              <a:t>Arama – Kurtarma Ekiplerinin Artırılması</a:t>
            </a:r>
          </a:p>
          <a:p>
            <a:pPr lvl="0"/>
            <a:endParaRPr lang="tr-TR" sz="2400" dirty="0">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225" y="1865828"/>
            <a:ext cx="314325" cy="307732"/>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225" y="2942911"/>
            <a:ext cx="314325" cy="321503"/>
          </a:xfrm>
          <a:prstGeom prst="rect">
            <a:avLst/>
          </a:prstGeom>
        </p:spPr>
      </p:pic>
      <p:pic>
        <p:nvPicPr>
          <p:cNvPr id="17" name="Resi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057" y="4033765"/>
            <a:ext cx="314325" cy="314325"/>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717" y="4776037"/>
            <a:ext cx="314325" cy="314325"/>
          </a:xfrm>
          <a:prstGeom prst="rect">
            <a:avLst/>
          </a:prstGeom>
        </p:spPr>
      </p:pic>
    </p:spTree>
    <p:extLst>
      <p:ext uri="{BB962C8B-B14F-4D97-AF65-F5344CB8AC3E}">
        <p14:creationId xmlns:p14="http://schemas.microsoft.com/office/powerpoint/2010/main" val="34724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318"/>
          <a:stretch/>
        </p:blipFill>
        <p:spPr>
          <a:xfrm>
            <a:off x="44105" y="5695273"/>
            <a:ext cx="9099895" cy="1172568"/>
          </a:xfrm>
          <a:prstGeom prst="rect">
            <a:avLst/>
          </a:prstGeom>
        </p:spPr>
      </p:pic>
      <p:sp>
        <p:nvSpPr>
          <p:cNvPr id="5" name="Metin kutusu 4"/>
          <p:cNvSpPr txBox="1"/>
          <p:nvPr/>
        </p:nvSpPr>
        <p:spPr>
          <a:xfrm>
            <a:off x="251520" y="6179818"/>
            <a:ext cx="4698787" cy="369332"/>
          </a:xfrm>
          <a:prstGeom prst="rect">
            <a:avLst/>
          </a:prstGeom>
          <a:noFill/>
        </p:spPr>
        <p:txBody>
          <a:bodyPr wrap="none" rtlCol="0">
            <a:spAutoFit/>
          </a:bodyPr>
          <a:lstStyle/>
          <a:p>
            <a:r>
              <a:rPr lang="tr-TR" b="1" dirty="0">
                <a:solidFill>
                  <a:schemeClr val="bg1"/>
                </a:solidFill>
              </a:rPr>
              <a:t>ADANA İL AFET VE ACİL DURUM MÜDÜRLÜĞÜ</a:t>
            </a:r>
          </a:p>
        </p:txBody>
      </p:sp>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19</a:t>
            </a:r>
            <a:endParaRPr lang="tr-TR" sz="1600" dirty="0">
              <a:solidFill>
                <a:schemeClr val="bg1"/>
              </a:solidFill>
            </a:endParaRPr>
          </a:p>
        </p:txBody>
      </p:sp>
      <p:sp>
        <p:nvSpPr>
          <p:cNvPr id="9" name="İçerik Yer Tutucusu 2"/>
          <p:cNvSpPr txBox="1">
            <a:spLocks/>
          </p:cNvSpPr>
          <p:nvPr/>
        </p:nvSpPr>
        <p:spPr>
          <a:xfrm>
            <a:off x="871843" y="1304649"/>
            <a:ext cx="7444417" cy="442610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91440" marR="0" lvl="0" indent="-91440" algn="just"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q"/>
              <a:tabLst/>
              <a:defRPr/>
            </a:pPr>
            <a:endParaRPr kumimoji="0" lang="tr-TR" b="0" i="0" u="none" strike="noStrike" kern="1200" cap="none" spc="0" normalizeH="0" baseline="0" noProof="0" dirty="0">
              <a:ln>
                <a:noFill/>
              </a:ln>
              <a:solidFill>
                <a:sysClr val="windowText" lastClr="000000"/>
              </a:solidFill>
              <a:effectLst/>
              <a:uLnTx/>
              <a:uFillTx/>
            </a:endParaRPr>
          </a:p>
          <a:p>
            <a:pPr marL="0" marR="0" lvl="0" indent="0" algn="just" defTabSz="914400" rtl="0" eaLnBrk="1" fontAlgn="auto" latinLnBrk="0" hangingPunct="1">
              <a:lnSpc>
                <a:spcPct val="90000"/>
              </a:lnSpc>
              <a:spcBef>
                <a:spcPts val="1200"/>
              </a:spcBef>
              <a:spcAft>
                <a:spcPts val="200"/>
              </a:spcAft>
              <a:buClr>
                <a:srgbClr val="1CADE4"/>
              </a:buClr>
              <a:buSzPct val="100000"/>
              <a:buNone/>
              <a:tabLst/>
              <a:defRPr/>
            </a:pPr>
            <a:endParaRPr kumimoji="0" lang="tr-TR" sz="2000" b="0" i="0" u="none" strike="noStrike" kern="1200" cap="none" spc="0" normalizeH="0" baseline="0" noProof="0" dirty="0">
              <a:ln>
                <a:noFill/>
              </a:ln>
              <a:solidFill>
                <a:sysClr val="windowText" lastClr="000000"/>
              </a:solidFill>
              <a:effectLst/>
              <a:uLnTx/>
              <a:uFillTx/>
              <a:latin typeface="Tw Cen MT" panose="020B0602020104020603"/>
              <a:ea typeface="+mn-ea"/>
              <a:cs typeface="+mn-cs"/>
            </a:endParaRP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
        <p:nvSpPr>
          <p:cNvPr id="12" name="Unvan 1"/>
          <p:cNvSpPr txBox="1">
            <a:spLocks/>
          </p:cNvSpPr>
          <p:nvPr/>
        </p:nvSpPr>
        <p:spPr>
          <a:xfrm>
            <a:off x="344715" y="737119"/>
            <a:ext cx="7352870" cy="95416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marL="0" marR="0" lvl="0" indent="0" defTabSz="914400" rtl="0" eaLnBrk="1" fontAlgn="auto" latinLnBrk="0" hangingPunct="1">
              <a:lnSpc>
                <a:spcPct val="80000"/>
              </a:lnSpc>
              <a:spcBef>
                <a:spcPct val="0"/>
              </a:spcBef>
              <a:spcAft>
                <a:spcPts val="0"/>
              </a:spcAft>
              <a:buClrTx/>
              <a:buSzTx/>
              <a:buFontTx/>
              <a:buNone/>
              <a:tabLst/>
              <a:defRPr/>
            </a:pPr>
            <a:r>
              <a:rPr kumimoji="0" lang="tr-TR" sz="2400" b="1" i="0" u="none" strike="noStrike" kern="1200" cap="all" spc="100" normalizeH="0" baseline="0" noProof="0" dirty="0">
                <a:ln>
                  <a:noFill/>
                </a:ln>
                <a:solidFill>
                  <a:srgbClr val="0070C0"/>
                </a:solidFill>
                <a:effectLst/>
                <a:uLnTx/>
                <a:uFillTx/>
                <a:latin typeface="+mn-lt"/>
              </a:rPr>
              <a:t>AFETE HAZIR Türkiye projesi</a:t>
            </a:r>
          </a:p>
          <a:p>
            <a:pPr marL="0" marR="0" lvl="0" indent="0" defTabSz="914400" rtl="0" eaLnBrk="1" fontAlgn="auto" latinLnBrk="0" hangingPunct="1">
              <a:lnSpc>
                <a:spcPct val="80000"/>
              </a:lnSpc>
              <a:spcBef>
                <a:spcPct val="0"/>
              </a:spcBef>
              <a:spcAft>
                <a:spcPts val="0"/>
              </a:spcAft>
              <a:buClrTx/>
              <a:buSzTx/>
              <a:buFontTx/>
              <a:buNone/>
              <a:tabLst/>
              <a:defRPr/>
            </a:pPr>
            <a:r>
              <a:rPr lang="tr-TR" sz="2400" b="1" dirty="0">
                <a:solidFill>
                  <a:srgbClr val="0070C0"/>
                </a:solidFill>
                <a:latin typeface="+mn-lt"/>
              </a:rPr>
              <a:t>Eğitimler ve gönüllülük</a:t>
            </a:r>
            <a:endParaRPr kumimoji="0" lang="tr-TR" sz="2800" b="1" i="0" u="none" strike="noStrike" kern="1200" cap="all" spc="100" normalizeH="0" baseline="0" noProof="0" dirty="0">
              <a:ln>
                <a:noFill/>
              </a:ln>
              <a:solidFill>
                <a:srgbClr val="0070C0"/>
              </a:solidFill>
              <a:effectLst/>
              <a:uLnTx/>
              <a:uFillTx/>
              <a:latin typeface="Tw Cen MT Condensed" panose="020B0606020104020203"/>
            </a:endParaRPr>
          </a:p>
        </p:txBody>
      </p:sp>
      <p:sp>
        <p:nvSpPr>
          <p:cNvPr id="15" name="Dikdörtgen 14"/>
          <p:cNvSpPr/>
          <p:nvPr/>
        </p:nvSpPr>
        <p:spPr>
          <a:xfrm>
            <a:off x="271510" y="1022016"/>
            <a:ext cx="4604988" cy="6003695"/>
          </a:xfrm>
          <a:prstGeom prst="rect">
            <a:avLst/>
          </a:prstGeom>
        </p:spPr>
        <p:txBody>
          <a:bodyPr wrap="square" anchor="t">
            <a:spAutoFit/>
          </a:bodyPr>
          <a:lstStyle/>
          <a:p>
            <a:pPr algn="just">
              <a:lnSpc>
                <a:spcPct val="90000"/>
              </a:lnSpc>
              <a:spcBef>
                <a:spcPts val="1200"/>
              </a:spcBef>
              <a:spcAft>
                <a:spcPts val="200"/>
              </a:spcAft>
              <a:buClr>
                <a:srgbClr val="1CADE4"/>
              </a:buClr>
              <a:buSzPct val="100000"/>
              <a:defRPr/>
            </a:pPr>
            <a:endParaRPr lang="tr-TR" dirty="0">
              <a:solidFill>
                <a:sysClr val="windowText" lastClr="000000"/>
              </a:solidFill>
            </a:endParaRPr>
          </a:p>
          <a:p>
            <a:pPr algn="just">
              <a:lnSpc>
                <a:spcPct val="90000"/>
              </a:lnSpc>
              <a:spcBef>
                <a:spcPts val="1200"/>
              </a:spcBef>
              <a:spcAft>
                <a:spcPts val="200"/>
              </a:spcAft>
              <a:buClr>
                <a:srgbClr val="1CADE4"/>
              </a:buClr>
              <a:buSzPct val="100000"/>
              <a:defRPr/>
            </a:pPr>
            <a:r>
              <a:rPr lang="tr-TR" sz="2200" dirty="0"/>
              <a:t> </a:t>
            </a:r>
            <a:r>
              <a:rPr lang="tr-TR" sz="2200" dirty="0" smtClean="0"/>
              <a:t>  Bireyden </a:t>
            </a:r>
            <a:r>
              <a:rPr lang="tr-TR" sz="2200" dirty="0"/>
              <a:t>başlayarak okullar, kamu kurumları ,özel kuruluşlar, sivil toplum </a:t>
            </a:r>
            <a:r>
              <a:rPr lang="tr-TR" sz="2200" dirty="0" smtClean="0"/>
              <a:t>kuruluşlarına</a:t>
            </a:r>
            <a:r>
              <a:rPr lang="tr-TR" sz="2200" dirty="0"/>
              <a:t> </a:t>
            </a:r>
            <a:r>
              <a:rPr lang="tr-TR" sz="2200" b="1" dirty="0" smtClean="0"/>
              <a:t>Temel Afet </a:t>
            </a:r>
            <a:r>
              <a:rPr lang="tr-TR" sz="2200" b="1" dirty="0"/>
              <a:t>Bilinci</a:t>
            </a:r>
            <a:r>
              <a:rPr lang="tr-TR" sz="2200" dirty="0"/>
              <a:t> eğitimleri verilmektedir. </a:t>
            </a:r>
            <a:endParaRPr lang="tr-TR" sz="2200" dirty="0">
              <a:cs typeface="Calibri"/>
            </a:endParaRPr>
          </a:p>
          <a:p>
            <a:pPr marL="91440" indent="-91440">
              <a:lnSpc>
                <a:spcPct val="90000"/>
              </a:lnSpc>
              <a:spcBef>
                <a:spcPts val="1200"/>
              </a:spcBef>
              <a:spcAft>
                <a:spcPts val="200"/>
              </a:spcAft>
              <a:buClr>
                <a:srgbClr val="1CADE4"/>
              </a:buClr>
              <a:buSzPct val="100000"/>
              <a:buFont typeface="Wingdings" panose="05000000000000000000" pitchFamily="2" charset="2"/>
              <a:buChar char="q"/>
              <a:defRPr/>
            </a:pPr>
            <a:r>
              <a:rPr lang="tr-TR" sz="2200" b="1" dirty="0" smtClean="0"/>
              <a:t>Toplum Afet Gönüllülüğü </a:t>
            </a:r>
            <a:r>
              <a:rPr lang="tr-TR" sz="2200" dirty="0" smtClean="0"/>
              <a:t>kapsamında mahallelerde, kurumlarda örgütlenme sağlandığı takdirde</a:t>
            </a:r>
            <a:r>
              <a:rPr lang="tr-TR" sz="2200" dirty="0"/>
              <a:t> </a:t>
            </a:r>
            <a:r>
              <a:rPr lang="tr-TR" sz="2200" dirty="0" smtClean="0"/>
              <a:t>eğitimler</a:t>
            </a:r>
            <a:r>
              <a:rPr lang="tr-TR" sz="2200" dirty="0"/>
              <a:t> verilmektedir.</a:t>
            </a:r>
            <a:endParaRPr lang="tr-TR" sz="2200" dirty="0">
              <a:cs typeface="Calibri" panose="020F0502020204030204"/>
            </a:endParaRPr>
          </a:p>
          <a:p>
            <a:pPr marL="91440" indent="-91440" algn="just">
              <a:lnSpc>
                <a:spcPct val="90000"/>
              </a:lnSpc>
              <a:spcBef>
                <a:spcPts val="1200"/>
              </a:spcBef>
              <a:spcAft>
                <a:spcPts val="200"/>
              </a:spcAft>
              <a:buClr>
                <a:srgbClr val="1CADE4"/>
              </a:buClr>
              <a:buSzPct val="100000"/>
              <a:buFont typeface="Wingdings" panose="05000000000000000000" pitchFamily="2" charset="2"/>
              <a:buChar char="q"/>
              <a:defRPr/>
            </a:pPr>
            <a:r>
              <a:rPr lang="tr-TR" sz="2200" dirty="0"/>
              <a:t> Kurumlarda arama kurtarma ekipmanı temini halinde oluşturulacak ekiplere, </a:t>
            </a:r>
            <a:r>
              <a:rPr lang="tr-TR" sz="2200" b="1" dirty="0"/>
              <a:t>hafif arama kurtarma e</a:t>
            </a:r>
            <a:r>
              <a:rPr lang="tr-TR" sz="2200" dirty="0"/>
              <a:t>ğitimi verilerek afetlerde altın saatler olarak adlandırılan </a:t>
            </a:r>
            <a:r>
              <a:rPr lang="tr-TR" sz="2200" b="1" dirty="0"/>
              <a:t>ilk 72 saate </a:t>
            </a:r>
            <a:r>
              <a:rPr lang="tr-TR" sz="2200" dirty="0"/>
              <a:t>hazır olmak hedeflenmektedir. </a:t>
            </a:r>
            <a:endParaRPr lang="tr-TR" sz="2200" dirty="0">
              <a:cs typeface="Calibri"/>
            </a:endParaRPr>
          </a:p>
          <a:p>
            <a:pPr marL="91440" indent="-91440" algn="just">
              <a:lnSpc>
                <a:spcPct val="90000"/>
              </a:lnSpc>
              <a:spcBef>
                <a:spcPts val="1200"/>
              </a:spcBef>
              <a:spcAft>
                <a:spcPts val="200"/>
              </a:spcAft>
              <a:buClr>
                <a:srgbClr val="1CADE4"/>
              </a:buClr>
              <a:buSzPct val="100000"/>
              <a:buFont typeface="Wingdings" panose="05000000000000000000" pitchFamily="2" charset="2"/>
              <a:buChar char="q"/>
              <a:defRPr/>
            </a:pPr>
            <a:endParaRPr lang="tr-TR" dirty="0">
              <a:solidFill>
                <a:sysClr val="windowText" lastClr="000000"/>
              </a:solidFill>
            </a:endParaRPr>
          </a:p>
          <a:p>
            <a:pPr algn="just">
              <a:lnSpc>
                <a:spcPct val="90000"/>
              </a:lnSpc>
              <a:spcBef>
                <a:spcPts val="1200"/>
              </a:spcBef>
              <a:spcAft>
                <a:spcPts val="200"/>
              </a:spcAft>
              <a:buClr>
                <a:srgbClr val="1CADE4"/>
              </a:buClr>
              <a:buSzPct val="100000"/>
              <a:defRPr/>
            </a:pPr>
            <a:r>
              <a:rPr lang="tr-TR" dirty="0">
                <a:solidFill>
                  <a:sysClr val="windowText" lastClr="000000"/>
                </a:solidFill>
              </a:rPr>
              <a:t> </a:t>
            </a:r>
          </a:p>
        </p:txBody>
      </p:sp>
      <p:pic>
        <p:nvPicPr>
          <p:cNvPr id="16" name="Resim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0306" y="856653"/>
            <a:ext cx="2630901" cy="1853533"/>
          </a:xfrm>
          <a:prstGeom prst="rect">
            <a:avLst/>
          </a:prstGeom>
        </p:spPr>
      </p:pic>
      <p:pic>
        <p:nvPicPr>
          <p:cNvPr id="17" name="Resi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2089" y="1614230"/>
            <a:ext cx="1779451" cy="2430979"/>
          </a:xfrm>
          <a:prstGeom prst="rect">
            <a:avLst/>
          </a:prstGeom>
        </p:spPr>
      </p:pic>
      <p:pic>
        <p:nvPicPr>
          <p:cNvPr id="18" name="Resim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0307" y="3954848"/>
            <a:ext cx="3439761" cy="2048305"/>
          </a:xfrm>
          <a:prstGeom prst="rect">
            <a:avLst/>
          </a:prstGeom>
        </p:spPr>
      </p:pic>
    </p:spTree>
    <p:extLst>
      <p:ext uri="{BB962C8B-B14F-4D97-AF65-F5344CB8AC3E}">
        <p14:creationId xmlns:p14="http://schemas.microsoft.com/office/powerpoint/2010/main" val="73425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20151" y="1188469"/>
            <a:ext cx="2464166" cy="481051"/>
          </a:xfrm>
        </p:spPr>
        <p:txBody>
          <a:bodyPr>
            <a:noAutofit/>
          </a:bodyPr>
          <a:lstStyle/>
          <a:p>
            <a:pPr algn="ctr"/>
            <a:r>
              <a:rPr lang="tr-TR" sz="3200" b="1" dirty="0">
                <a:solidFill>
                  <a:srgbClr val="0070C0"/>
                </a:solidFill>
                <a:latin typeface="+mn-lt"/>
                <a:cs typeface="Times New Roman" panose="02020603050405020304" pitchFamily="18" charset="0"/>
              </a:rPr>
              <a:t>İÇİNDEKİLER</a:t>
            </a: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7FE43D-B605-447D-BA8E-ACAC6885247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r="19814"/>
          <a:stretch/>
        </p:blipFill>
        <p:spPr>
          <a:xfrm>
            <a:off x="44105" y="5695273"/>
            <a:ext cx="9099895" cy="1172568"/>
          </a:xfrm>
          <a:prstGeom prst="rect">
            <a:avLst/>
          </a:prstGeom>
        </p:spPr>
      </p:pic>
      <p:sp>
        <p:nvSpPr>
          <p:cNvPr id="7" name="Metin kutusu 6"/>
          <p:cNvSpPr txBox="1"/>
          <p:nvPr/>
        </p:nvSpPr>
        <p:spPr>
          <a:xfrm>
            <a:off x="251520" y="6179819"/>
            <a:ext cx="42176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prstClr val="white"/>
                </a:solidFill>
                <a:effectLst/>
                <a:uLnTx/>
                <a:uFillTx/>
                <a:latin typeface="Calibri" panose="020F0502020204030204"/>
                <a:ea typeface="+mn-ea"/>
                <a:cs typeface="+mn-cs"/>
              </a:rPr>
              <a:t>ADANA İL AFET VE ACİL DURUM MÜDÜRLÜĞÜ</a:t>
            </a:r>
          </a:p>
        </p:txBody>
      </p:sp>
      <p:sp>
        <p:nvSpPr>
          <p:cNvPr id="10"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15" name="İçerik Yer Tutucusu 6"/>
          <p:cNvSpPr txBox="1">
            <a:spLocks/>
          </p:cNvSpPr>
          <p:nvPr/>
        </p:nvSpPr>
        <p:spPr>
          <a:xfrm>
            <a:off x="643817" y="2060532"/>
            <a:ext cx="4740500" cy="304823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a:buClr>
                <a:srgbClr val="5B9BD5"/>
              </a:buClr>
              <a:buFont typeface="Wingdings" panose="05000000000000000000" pitchFamily="2" charset="2"/>
              <a:buChar char="q"/>
              <a:defRPr/>
            </a:pPr>
            <a:r>
              <a:rPr lang="tr-TR" sz="2200" dirty="0" smtClean="0">
                <a:solidFill>
                  <a:prstClr val="black"/>
                </a:solidFill>
                <a:cs typeface="Times New Roman" panose="02020603050405020304" pitchFamily="18" charset="0"/>
              </a:rPr>
              <a:t>Adana’nın Depremselliği</a:t>
            </a:r>
          </a:p>
          <a:p>
            <a:pPr>
              <a:buClr>
                <a:srgbClr val="5B9BD5"/>
              </a:buClr>
              <a:buFont typeface="Wingdings" panose="05000000000000000000" pitchFamily="2" charset="2"/>
              <a:buChar char="q"/>
              <a:defRPr/>
            </a:pPr>
            <a:r>
              <a:rPr lang="tr-TR" sz="2200" dirty="0" smtClean="0">
                <a:solidFill>
                  <a:prstClr val="black"/>
                </a:solidFill>
                <a:cs typeface="Times New Roman" panose="02020603050405020304" pitchFamily="18" charset="0"/>
              </a:rPr>
              <a:t>Müdahale Planlama Çalışmaları</a:t>
            </a:r>
            <a:endParaRPr kumimoji="0" lang="tr-TR" sz="2200" b="0" i="0" u="none" strike="noStrike" kern="1200" cap="none" spc="0" normalizeH="0" baseline="0" noProof="0" dirty="0" smtClean="0">
              <a:ln>
                <a:noFill/>
              </a:ln>
              <a:solidFill>
                <a:prstClr val="black"/>
              </a:solidFill>
              <a:effectLst/>
              <a:uLnTx/>
              <a:uFillTx/>
              <a:cs typeface="Times New Roman" panose="02020603050405020304" pitchFamily="18" charset="0"/>
            </a:endParaRPr>
          </a:p>
          <a:p>
            <a:pPr marL="91440" marR="0" lvl="0" indent="-91440" defTabSz="914400" rtl="0" eaLnBrk="1" fontAlgn="auto" latinLnBrk="0" hangingPunct="1">
              <a:lnSpc>
                <a:spcPct val="90000"/>
              </a:lnSpc>
              <a:spcBef>
                <a:spcPts val="1200"/>
              </a:spcBef>
              <a:spcAft>
                <a:spcPts val="200"/>
              </a:spcAft>
              <a:buClr>
                <a:srgbClr val="5B9BD5"/>
              </a:buClr>
              <a:buSzPct val="100000"/>
              <a:buFont typeface="Wingdings" panose="05000000000000000000" pitchFamily="2" charset="2"/>
              <a:buChar char="q"/>
              <a:tabLst/>
              <a:defRPr/>
            </a:pPr>
            <a:r>
              <a:rPr lang="tr-TR" sz="2200" dirty="0" smtClean="0">
                <a:solidFill>
                  <a:prstClr val="black"/>
                </a:solidFill>
                <a:cs typeface="Times New Roman" panose="02020603050405020304" pitchFamily="18" charset="0"/>
              </a:rPr>
              <a:t>Eğitim ve Örgütlenme Çalışmaları</a:t>
            </a:r>
          </a:p>
          <a:p>
            <a:pPr marL="91440" marR="0" lvl="0" indent="-91440" defTabSz="914400" rtl="0" eaLnBrk="1" fontAlgn="auto" latinLnBrk="0" hangingPunct="1">
              <a:lnSpc>
                <a:spcPct val="90000"/>
              </a:lnSpc>
              <a:spcBef>
                <a:spcPts val="1200"/>
              </a:spcBef>
              <a:spcAft>
                <a:spcPts val="200"/>
              </a:spcAft>
              <a:buClr>
                <a:srgbClr val="5B9BD5"/>
              </a:buClr>
              <a:buSzPct val="100000"/>
              <a:buFont typeface="Wingdings" panose="05000000000000000000" pitchFamily="2" charset="2"/>
              <a:buChar char="q"/>
              <a:tabLst/>
              <a:defRPr/>
            </a:pPr>
            <a:r>
              <a:rPr lang="tr-TR" sz="2200" dirty="0" smtClean="0">
                <a:solidFill>
                  <a:prstClr val="black"/>
                </a:solidFill>
                <a:cs typeface="Times New Roman" panose="02020603050405020304" pitchFamily="18" charset="0"/>
              </a:rPr>
              <a:t>Kurumsal Kapasitelerin Yükseltilmesi</a:t>
            </a:r>
          </a:p>
          <a:p>
            <a:pPr marL="91440" marR="0" lvl="0" indent="-91440" defTabSz="914400" rtl="0" eaLnBrk="1" fontAlgn="auto" latinLnBrk="0" hangingPunct="1">
              <a:lnSpc>
                <a:spcPct val="90000"/>
              </a:lnSpc>
              <a:spcBef>
                <a:spcPts val="1200"/>
              </a:spcBef>
              <a:spcAft>
                <a:spcPts val="200"/>
              </a:spcAft>
              <a:buClr>
                <a:srgbClr val="5B9BD5"/>
              </a:buClr>
              <a:buSzPct val="100000"/>
              <a:buFont typeface="Wingdings" panose="05000000000000000000" pitchFamily="2" charset="2"/>
              <a:buChar char="q"/>
              <a:tabLst/>
              <a:defRPr/>
            </a:pPr>
            <a:r>
              <a:rPr lang="tr-TR" sz="2200" dirty="0" smtClean="0">
                <a:solidFill>
                  <a:prstClr val="black"/>
                </a:solidFill>
                <a:cs typeface="Times New Roman" panose="02020603050405020304" pitchFamily="18" charset="0"/>
              </a:rPr>
              <a:t>Altyapı Tesislerinin Uygunluğu</a:t>
            </a:r>
          </a:p>
          <a:p>
            <a:pPr marL="91440" marR="0" lvl="0" indent="-91440" defTabSz="914400" rtl="0" eaLnBrk="1" fontAlgn="auto" latinLnBrk="0" hangingPunct="1">
              <a:lnSpc>
                <a:spcPct val="90000"/>
              </a:lnSpc>
              <a:spcBef>
                <a:spcPts val="1200"/>
              </a:spcBef>
              <a:spcAft>
                <a:spcPts val="200"/>
              </a:spcAft>
              <a:buClr>
                <a:srgbClr val="5B9BD5"/>
              </a:buClr>
              <a:buSzPct val="100000"/>
              <a:buFont typeface="Wingdings" panose="05000000000000000000" pitchFamily="2" charset="2"/>
              <a:buChar char="q"/>
              <a:tabLst/>
              <a:defRPr/>
            </a:pPr>
            <a:r>
              <a:rPr lang="tr-TR" sz="2200" dirty="0" smtClean="0">
                <a:solidFill>
                  <a:prstClr val="black"/>
                </a:solidFill>
                <a:cs typeface="Times New Roman" panose="02020603050405020304" pitchFamily="18" charset="0"/>
              </a:rPr>
              <a:t>Kamu Binalarının Uygunluğu</a:t>
            </a:r>
          </a:p>
          <a:p>
            <a:pPr marL="0" marR="0" lvl="0" indent="0" defTabSz="914400" rtl="0" eaLnBrk="1" fontAlgn="auto" latinLnBrk="0" hangingPunct="1">
              <a:lnSpc>
                <a:spcPct val="90000"/>
              </a:lnSpc>
              <a:spcBef>
                <a:spcPts val="1200"/>
              </a:spcBef>
              <a:spcAft>
                <a:spcPts val="200"/>
              </a:spcAft>
              <a:buClr>
                <a:srgbClr val="5B9BD5"/>
              </a:buClr>
              <a:buSzPct val="100000"/>
              <a:buNone/>
              <a:tabLst/>
              <a:defRPr/>
            </a:pPr>
            <a:endParaRPr lang="tr-TR" dirty="0">
              <a:solidFill>
                <a:prstClr val="black"/>
              </a:solidFill>
              <a:cs typeface="Times New Roman" panose="02020603050405020304" pitchFamily="18" charset="0"/>
            </a:endParaRPr>
          </a:p>
          <a:p>
            <a:pPr marL="91440" marR="0" lvl="0" indent="-91440" defTabSz="914400" rtl="0" eaLnBrk="1" fontAlgn="auto" latinLnBrk="0" hangingPunct="1">
              <a:lnSpc>
                <a:spcPct val="90000"/>
              </a:lnSpc>
              <a:spcBef>
                <a:spcPts val="1200"/>
              </a:spcBef>
              <a:spcAft>
                <a:spcPts val="200"/>
              </a:spcAft>
              <a:buClr>
                <a:srgbClr val="5B9BD5"/>
              </a:buClr>
              <a:buSzPct val="100000"/>
              <a:buFont typeface="Wingdings" panose="05000000000000000000" pitchFamily="2" charset="2"/>
              <a:buChar char="q"/>
              <a:tabLst/>
              <a:defRPr/>
            </a:pPr>
            <a:endParaRPr lang="tr-TR" dirty="0">
              <a:solidFill>
                <a:prstClr val="black"/>
              </a:solidFill>
              <a:cs typeface="Times New Roman" panose="02020603050405020304" pitchFamily="18" charset="0"/>
            </a:endParaRPr>
          </a:p>
          <a:p>
            <a:pPr marL="91440" marR="0" lvl="0" indent="-91440" defTabSz="914400" rtl="0" eaLnBrk="1" fontAlgn="auto" latinLnBrk="0" hangingPunct="1">
              <a:lnSpc>
                <a:spcPct val="90000"/>
              </a:lnSpc>
              <a:spcBef>
                <a:spcPts val="1200"/>
              </a:spcBef>
              <a:spcAft>
                <a:spcPts val="200"/>
              </a:spcAft>
              <a:buClr>
                <a:srgbClr val="5B9BD5"/>
              </a:buClr>
              <a:buSzPct val="100000"/>
              <a:buFont typeface="Wingdings" panose="05000000000000000000" pitchFamily="2" charset="2"/>
              <a:buChar char="q"/>
              <a:tabLst/>
              <a:defRPr/>
            </a:pPr>
            <a:endParaRPr lang="tr-TR" sz="2400" dirty="0">
              <a:solidFill>
                <a:prstClr val="black"/>
              </a:solidFill>
              <a:cs typeface="Times New Roman" panose="02020603050405020304" pitchFamily="18" charset="0"/>
            </a:endParaRPr>
          </a:p>
          <a:p>
            <a:pPr marL="91440" marR="0" lvl="0" indent="-91440" defTabSz="914400" rtl="0" eaLnBrk="1" fontAlgn="auto" latinLnBrk="0" hangingPunct="1">
              <a:lnSpc>
                <a:spcPct val="90000"/>
              </a:lnSpc>
              <a:spcBef>
                <a:spcPts val="1200"/>
              </a:spcBef>
              <a:spcAft>
                <a:spcPts val="200"/>
              </a:spcAft>
              <a:buClr>
                <a:srgbClr val="5B9BD5"/>
              </a:buClr>
              <a:buSzPct val="100000"/>
              <a:buFont typeface="Wingdings" panose="05000000000000000000" pitchFamily="2" charset="2"/>
              <a:buChar char="q"/>
              <a:tabLst/>
              <a:defRPr/>
            </a:pPr>
            <a:endParaRPr kumimoji="0" lang="tr-TR" sz="2400" b="0" i="0" u="none" strike="noStrike" kern="1200" cap="none" spc="0" normalizeH="0" baseline="0" noProof="0" dirty="0">
              <a:ln>
                <a:noFill/>
              </a:ln>
              <a:solidFill>
                <a:prstClr val="black"/>
              </a:solidFill>
              <a:effectLst/>
              <a:uLnTx/>
              <a:uFillTx/>
              <a:ea typeface="+mn-ea"/>
              <a:cs typeface="Times New Roman" panose="02020603050405020304" pitchFamily="18" charset="0"/>
            </a:endParaRPr>
          </a:p>
          <a:p>
            <a:pPr marL="0" marR="0" lvl="0" indent="0" defTabSz="914400" rtl="0" eaLnBrk="1" fontAlgn="auto" latinLnBrk="0" hangingPunct="1">
              <a:lnSpc>
                <a:spcPct val="90000"/>
              </a:lnSpc>
              <a:spcBef>
                <a:spcPts val="1200"/>
              </a:spcBef>
              <a:spcAft>
                <a:spcPts val="200"/>
              </a:spcAft>
              <a:buClr>
                <a:srgbClr val="5B9BD5"/>
              </a:buClr>
              <a:buSzPct val="100000"/>
              <a:buNone/>
              <a:tabLst/>
              <a:defRPr/>
            </a:pPr>
            <a:endParaRPr kumimoji="0" lang="tr-TR" sz="2400" b="0" i="0" u="none" strike="noStrike" kern="1200" cap="none" spc="0" normalizeH="0" baseline="0" noProof="0" dirty="0">
              <a:ln>
                <a:noFill/>
              </a:ln>
              <a:solidFill>
                <a:prstClr val="black"/>
              </a:solidFill>
              <a:effectLst/>
              <a:uLnTx/>
              <a:uFillTx/>
              <a:ea typeface="+mn-ea"/>
              <a:cs typeface="Times New Roman" panose="02020603050405020304" pitchFamily="18" charset="0"/>
            </a:endParaRPr>
          </a:p>
        </p:txBody>
      </p:sp>
      <p:pic>
        <p:nvPicPr>
          <p:cNvPr id="16" name="Resi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069" y="157942"/>
            <a:ext cx="1264354" cy="630689"/>
          </a:xfrm>
          <a:prstGeom prst="rect">
            <a:avLst/>
          </a:prstGeom>
          <a:solidFill>
            <a:schemeClr val="accent1"/>
          </a:solidFill>
        </p:spPr>
      </p:pic>
      <p:sp>
        <p:nvSpPr>
          <p:cNvPr id="9" name="İçerik Yer Tutucusu 6"/>
          <p:cNvSpPr txBox="1">
            <a:spLocks/>
          </p:cNvSpPr>
          <p:nvPr/>
        </p:nvSpPr>
        <p:spPr>
          <a:xfrm>
            <a:off x="5181229" y="2060532"/>
            <a:ext cx="4740500" cy="532342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91440" marR="0" lvl="0" indent="-91440" defTabSz="914400" rtl="0" eaLnBrk="1" fontAlgn="auto" latinLnBrk="0" hangingPunct="1">
              <a:lnSpc>
                <a:spcPct val="90000"/>
              </a:lnSpc>
              <a:spcBef>
                <a:spcPts val="1200"/>
              </a:spcBef>
              <a:spcAft>
                <a:spcPts val="200"/>
              </a:spcAft>
              <a:buClr>
                <a:srgbClr val="5B9BD5"/>
              </a:buClr>
              <a:buSzPct val="100000"/>
              <a:buFont typeface="Wingdings" panose="05000000000000000000" pitchFamily="2" charset="2"/>
              <a:buChar char="q"/>
              <a:tabLst/>
              <a:defRPr/>
            </a:pPr>
            <a:r>
              <a:rPr lang="tr-TR" sz="2200" dirty="0">
                <a:solidFill>
                  <a:prstClr val="black"/>
                </a:solidFill>
                <a:cs typeface="Times New Roman" panose="02020603050405020304" pitchFamily="18" charset="0"/>
              </a:rPr>
              <a:t>Kent Planlaması</a:t>
            </a:r>
          </a:p>
          <a:p>
            <a:pPr marL="91440" marR="0" lvl="0" indent="-91440" defTabSz="914400" rtl="0" eaLnBrk="1" fontAlgn="auto" latinLnBrk="0" hangingPunct="1">
              <a:lnSpc>
                <a:spcPct val="90000"/>
              </a:lnSpc>
              <a:spcBef>
                <a:spcPts val="1200"/>
              </a:spcBef>
              <a:spcAft>
                <a:spcPts val="200"/>
              </a:spcAft>
              <a:buClr>
                <a:srgbClr val="5B9BD5"/>
              </a:buClr>
              <a:buSzPct val="100000"/>
              <a:buFont typeface="Wingdings" panose="05000000000000000000" pitchFamily="2" charset="2"/>
              <a:buChar char="q"/>
              <a:tabLst/>
              <a:defRPr/>
            </a:pPr>
            <a:r>
              <a:rPr lang="tr-TR" sz="2200" dirty="0">
                <a:solidFill>
                  <a:prstClr val="black"/>
                </a:solidFill>
                <a:cs typeface="Times New Roman" panose="02020603050405020304" pitchFamily="18" charset="0"/>
              </a:rPr>
              <a:t>Sanayi Tesisleri</a:t>
            </a:r>
          </a:p>
          <a:p>
            <a:pPr>
              <a:buClr>
                <a:srgbClr val="5B9BD5"/>
              </a:buClr>
              <a:buFont typeface="Wingdings" panose="05000000000000000000" pitchFamily="2" charset="2"/>
              <a:buChar char="q"/>
              <a:defRPr/>
            </a:pPr>
            <a:r>
              <a:rPr lang="tr-TR" sz="2200" dirty="0">
                <a:solidFill>
                  <a:prstClr val="black"/>
                </a:solidFill>
                <a:cs typeface="Times New Roman" panose="02020603050405020304" pitchFamily="18" charset="0"/>
              </a:rPr>
              <a:t>Stratejik Tesisler</a:t>
            </a:r>
          </a:p>
          <a:p>
            <a:pPr>
              <a:buClr>
                <a:srgbClr val="5B9BD5"/>
              </a:buClr>
              <a:buFont typeface="Wingdings" panose="05000000000000000000" pitchFamily="2" charset="2"/>
              <a:buChar char="q"/>
              <a:defRPr/>
            </a:pPr>
            <a:r>
              <a:rPr lang="tr-TR" sz="2200" dirty="0">
                <a:solidFill>
                  <a:prstClr val="black"/>
                </a:solidFill>
                <a:cs typeface="Times New Roman" panose="02020603050405020304" pitchFamily="18" charset="0"/>
              </a:rPr>
              <a:t>Üniversitelerin Çalışmaları</a:t>
            </a:r>
          </a:p>
          <a:p>
            <a:pPr>
              <a:buClr>
                <a:srgbClr val="5B9BD5"/>
              </a:buClr>
              <a:buFont typeface="Wingdings" panose="05000000000000000000" pitchFamily="2" charset="2"/>
              <a:buChar char="q"/>
              <a:defRPr/>
            </a:pPr>
            <a:r>
              <a:rPr lang="tr-TR" sz="2200" dirty="0">
                <a:solidFill>
                  <a:prstClr val="black"/>
                </a:solidFill>
                <a:cs typeface="Times New Roman" panose="02020603050405020304" pitchFamily="18" charset="0"/>
              </a:rPr>
              <a:t>Yapı </a:t>
            </a:r>
            <a:r>
              <a:rPr lang="tr-TR" sz="2200" dirty="0" err="1">
                <a:solidFill>
                  <a:prstClr val="black"/>
                </a:solidFill>
                <a:cs typeface="Times New Roman" panose="02020603050405020304" pitchFamily="18" charset="0"/>
              </a:rPr>
              <a:t>Stoğu</a:t>
            </a:r>
            <a:r>
              <a:rPr lang="tr-TR" sz="2200" dirty="0">
                <a:solidFill>
                  <a:prstClr val="black"/>
                </a:solidFill>
                <a:cs typeface="Times New Roman" panose="02020603050405020304" pitchFamily="18" charset="0"/>
              </a:rPr>
              <a:t> Tespiti</a:t>
            </a:r>
          </a:p>
          <a:p>
            <a:pPr>
              <a:buClr>
                <a:srgbClr val="5B9BD5"/>
              </a:buClr>
              <a:buFont typeface="Wingdings" panose="05000000000000000000" pitchFamily="2" charset="2"/>
              <a:buChar char="q"/>
              <a:defRPr/>
            </a:pPr>
            <a:r>
              <a:rPr lang="tr-TR" sz="2200" dirty="0">
                <a:solidFill>
                  <a:prstClr val="black"/>
                </a:solidFill>
                <a:cs typeface="Times New Roman" panose="02020603050405020304" pitchFamily="18" charset="0"/>
              </a:rPr>
              <a:t>Afet Sonrası Çevre </a:t>
            </a:r>
            <a:r>
              <a:rPr lang="tr-TR" sz="2200" dirty="0" smtClean="0">
                <a:solidFill>
                  <a:prstClr val="black"/>
                </a:solidFill>
                <a:cs typeface="Times New Roman" panose="02020603050405020304" pitchFamily="18" charset="0"/>
              </a:rPr>
              <a:t>Sorunları</a:t>
            </a:r>
          </a:p>
          <a:p>
            <a:pPr>
              <a:buClr>
                <a:srgbClr val="5B9BD5"/>
              </a:buClr>
              <a:buFont typeface="Wingdings" panose="05000000000000000000" pitchFamily="2" charset="2"/>
              <a:buChar char="q"/>
              <a:defRPr/>
            </a:pPr>
            <a:r>
              <a:rPr lang="tr-TR" sz="2200" dirty="0" smtClean="0">
                <a:solidFill>
                  <a:prstClr val="black"/>
                </a:solidFill>
                <a:cs typeface="Times New Roman" panose="02020603050405020304" pitchFamily="18" charset="0"/>
              </a:rPr>
              <a:t>Sonuç</a:t>
            </a:r>
            <a:endParaRPr lang="tr-TR" sz="2200" dirty="0">
              <a:solidFill>
                <a:prstClr val="black"/>
              </a:solidFill>
              <a:cs typeface="Times New Roman" panose="02020603050405020304" pitchFamily="18" charset="0"/>
            </a:endParaRPr>
          </a:p>
          <a:p>
            <a:pPr marL="91440" marR="0" lvl="0" indent="-91440" defTabSz="914400" rtl="0" eaLnBrk="1" fontAlgn="auto" latinLnBrk="0" hangingPunct="1">
              <a:lnSpc>
                <a:spcPct val="90000"/>
              </a:lnSpc>
              <a:spcBef>
                <a:spcPts val="1200"/>
              </a:spcBef>
              <a:spcAft>
                <a:spcPts val="200"/>
              </a:spcAft>
              <a:buClr>
                <a:srgbClr val="5B9BD5"/>
              </a:buClr>
              <a:buSzPct val="100000"/>
              <a:buFont typeface="Wingdings" panose="05000000000000000000" pitchFamily="2" charset="2"/>
              <a:buChar char="q"/>
              <a:tabLst/>
              <a:defRPr/>
            </a:pPr>
            <a:endParaRPr lang="tr-TR" dirty="0">
              <a:solidFill>
                <a:prstClr val="black"/>
              </a:solidFill>
              <a:cs typeface="Times New Roman" panose="02020603050405020304" pitchFamily="18" charset="0"/>
            </a:endParaRPr>
          </a:p>
          <a:p>
            <a:pPr marL="91440" marR="0" lvl="0" indent="-91440" defTabSz="914400" rtl="0" eaLnBrk="1" fontAlgn="auto" latinLnBrk="0" hangingPunct="1">
              <a:lnSpc>
                <a:spcPct val="90000"/>
              </a:lnSpc>
              <a:spcBef>
                <a:spcPts val="1200"/>
              </a:spcBef>
              <a:spcAft>
                <a:spcPts val="200"/>
              </a:spcAft>
              <a:buClr>
                <a:srgbClr val="5B9BD5"/>
              </a:buClr>
              <a:buSzPct val="100000"/>
              <a:buFont typeface="Wingdings" panose="05000000000000000000" pitchFamily="2" charset="2"/>
              <a:buChar char="q"/>
              <a:tabLst/>
              <a:defRPr/>
            </a:pPr>
            <a:endParaRPr lang="tr-TR" dirty="0">
              <a:solidFill>
                <a:prstClr val="black"/>
              </a:solidFill>
              <a:cs typeface="Times New Roman" panose="02020603050405020304" pitchFamily="18" charset="0"/>
            </a:endParaRPr>
          </a:p>
          <a:p>
            <a:pPr marL="91440" marR="0" lvl="0" indent="-91440" defTabSz="914400" rtl="0" eaLnBrk="1" fontAlgn="auto" latinLnBrk="0" hangingPunct="1">
              <a:lnSpc>
                <a:spcPct val="90000"/>
              </a:lnSpc>
              <a:spcBef>
                <a:spcPts val="1200"/>
              </a:spcBef>
              <a:spcAft>
                <a:spcPts val="200"/>
              </a:spcAft>
              <a:buClr>
                <a:srgbClr val="5B9BD5"/>
              </a:buClr>
              <a:buSzPct val="100000"/>
              <a:buFont typeface="Wingdings" panose="05000000000000000000" pitchFamily="2" charset="2"/>
              <a:buChar char="q"/>
              <a:tabLst/>
              <a:defRPr/>
            </a:pPr>
            <a:endParaRPr lang="tr-TR" sz="2400" dirty="0">
              <a:solidFill>
                <a:prstClr val="black"/>
              </a:solidFill>
              <a:cs typeface="Times New Roman" panose="02020603050405020304" pitchFamily="18" charset="0"/>
            </a:endParaRPr>
          </a:p>
          <a:p>
            <a:pPr marL="91440" marR="0" lvl="0" indent="-91440" defTabSz="914400" rtl="0" eaLnBrk="1" fontAlgn="auto" latinLnBrk="0" hangingPunct="1">
              <a:lnSpc>
                <a:spcPct val="90000"/>
              </a:lnSpc>
              <a:spcBef>
                <a:spcPts val="1200"/>
              </a:spcBef>
              <a:spcAft>
                <a:spcPts val="200"/>
              </a:spcAft>
              <a:buClr>
                <a:srgbClr val="5B9BD5"/>
              </a:buClr>
              <a:buSzPct val="100000"/>
              <a:buFont typeface="Wingdings" panose="05000000000000000000" pitchFamily="2" charset="2"/>
              <a:buChar char="q"/>
              <a:tabLst/>
              <a:defRPr/>
            </a:pPr>
            <a:endParaRPr kumimoji="0" lang="tr-TR" sz="2400" b="0" i="0" u="none" strike="noStrike" kern="1200" cap="none" spc="0" normalizeH="0" baseline="0" noProof="0" dirty="0">
              <a:ln>
                <a:noFill/>
              </a:ln>
              <a:solidFill>
                <a:prstClr val="black"/>
              </a:solidFill>
              <a:effectLst/>
              <a:uLnTx/>
              <a:uFillTx/>
              <a:ea typeface="+mn-ea"/>
              <a:cs typeface="Times New Roman" panose="02020603050405020304" pitchFamily="18" charset="0"/>
            </a:endParaRPr>
          </a:p>
          <a:p>
            <a:pPr marL="0" marR="0" lvl="0" indent="0" defTabSz="914400" rtl="0" eaLnBrk="1" fontAlgn="auto" latinLnBrk="0" hangingPunct="1">
              <a:lnSpc>
                <a:spcPct val="90000"/>
              </a:lnSpc>
              <a:spcBef>
                <a:spcPts val="1200"/>
              </a:spcBef>
              <a:spcAft>
                <a:spcPts val="200"/>
              </a:spcAft>
              <a:buClr>
                <a:srgbClr val="5B9BD5"/>
              </a:buClr>
              <a:buSzPct val="100000"/>
              <a:buNone/>
              <a:tabLst/>
              <a:defRPr/>
            </a:pPr>
            <a:endParaRPr kumimoji="0" lang="tr-TR" sz="2400" b="0" i="0" u="none" strike="noStrike" kern="1200" cap="none" spc="0" normalizeH="0" baseline="0" noProof="0" dirty="0">
              <a:ln>
                <a:noFill/>
              </a:ln>
              <a:solidFill>
                <a:prstClr val="black"/>
              </a:solidFill>
              <a:effectLst/>
              <a:uLnTx/>
              <a:uFillTx/>
              <a:ea typeface="+mn-ea"/>
              <a:cs typeface="Times New Roman" panose="02020603050405020304" pitchFamily="18" charset="0"/>
            </a:endParaRPr>
          </a:p>
        </p:txBody>
      </p:sp>
    </p:spTree>
    <p:extLst>
      <p:ext uri="{BB962C8B-B14F-4D97-AF65-F5344CB8AC3E}">
        <p14:creationId xmlns:p14="http://schemas.microsoft.com/office/powerpoint/2010/main" val="151312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318"/>
          <a:stretch/>
        </p:blipFill>
        <p:spPr>
          <a:xfrm>
            <a:off x="44105" y="5730757"/>
            <a:ext cx="9099895" cy="1172568"/>
          </a:xfrm>
          <a:prstGeom prst="rect">
            <a:avLst/>
          </a:prstGeom>
        </p:spPr>
      </p:pic>
      <p:sp>
        <p:nvSpPr>
          <p:cNvPr id="5" name="Metin kutusu 4"/>
          <p:cNvSpPr txBox="1"/>
          <p:nvPr/>
        </p:nvSpPr>
        <p:spPr>
          <a:xfrm>
            <a:off x="251520" y="6179818"/>
            <a:ext cx="4698787" cy="369332"/>
          </a:xfrm>
          <a:prstGeom prst="rect">
            <a:avLst/>
          </a:prstGeom>
          <a:noFill/>
        </p:spPr>
        <p:txBody>
          <a:bodyPr wrap="none" rtlCol="0">
            <a:spAutoFit/>
          </a:bodyPr>
          <a:lstStyle/>
          <a:p>
            <a:r>
              <a:rPr lang="tr-TR" b="1" dirty="0">
                <a:solidFill>
                  <a:schemeClr val="bg1"/>
                </a:solidFill>
              </a:rPr>
              <a:t>ADANA İL AFET VE ACİL DURUM MÜDÜRLÜĞÜ</a:t>
            </a:r>
          </a:p>
        </p:txBody>
      </p:sp>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20</a:t>
            </a:r>
            <a:endParaRPr lang="tr-TR" sz="1600" dirty="0">
              <a:solidFill>
                <a:schemeClr val="bg1"/>
              </a:solidFill>
            </a:endParaRPr>
          </a:p>
        </p:txBody>
      </p:sp>
      <p:sp>
        <p:nvSpPr>
          <p:cNvPr id="9" name="İçerik Yer Tutucusu 2"/>
          <p:cNvSpPr txBox="1">
            <a:spLocks/>
          </p:cNvSpPr>
          <p:nvPr/>
        </p:nvSpPr>
        <p:spPr>
          <a:xfrm>
            <a:off x="871843" y="1304649"/>
            <a:ext cx="7444417" cy="442610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91440" marR="0" lvl="0" indent="-91440" algn="just"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q"/>
              <a:tabLst/>
              <a:defRPr/>
            </a:pPr>
            <a:endParaRPr kumimoji="0" lang="tr-TR" b="0" i="0" u="none" strike="noStrike" kern="1200" cap="none" spc="0" normalizeH="0" baseline="0" noProof="0" dirty="0">
              <a:ln>
                <a:noFill/>
              </a:ln>
              <a:solidFill>
                <a:sysClr val="windowText" lastClr="000000"/>
              </a:solidFill>
              <a:effectLst/>
              <a:uLnTx/>
              <a:uFillTx/>
            </a:endParaRPr>
          </a:p>
          <a:p>
            <a:pPr marL="0" marR="0" lvl="0" indent="0" algn="just" defTabSz="914400" rtl="0" eaLnBrk="1" fontAlgn="auto" latinLnBrk="0" hangingPunct="1">
              <a:lnSpc>
                <a:spcPct val="90000"/>
              </a:lnSpc>
              <a:spcBef>
                <a:spcPts val="1200"/>
              </a:spcBef>
              <a:spcAft>
                <a:spcPts val="200"/>
              </a:spcAft>
              <a:buClr>
                <a:srgbClr val="1CADE4"/>
              </a:buClr>
              <a:buSzPct val="100000"/>
              <a:buNone/>
              <a:tabLst/>
              <a:defRPr/>
            </a:pPr>
            <a:endParaRPr kumimoji="0" lang="tr-TR" sz="2000" b="0" i="0" u="none" strike="noStrike" kern="1200" cap="none" spc="0" normalizeH="0" baseline="0" noProof="0" dirty="0">
              <a:ln>
                <a:noFill/>
              </a:ln>
              <a:solidFill>
                <a:sysClr val="windowText" lastClr="000000"/>
              </a:solidFill>
              <a:effectLst/>
              <a:uLnTx/>
              <a:uFillTx/>
              <a:latin typeface="Tw Cen MT" panose="020B0602020104020603"/>
              <a:ea typeface="+mn-ea"/>
              <a:cs typeface="+mn-cs"/>
            </a:endParaRP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
        <p:nvSpPr>
          <p:cNvPr id="13" name="Unvan 3"/>
          <p:cNvSpPr>
            <a:spLocks noGrp="1"/>
          </p:cNvSpPr>
          <p:nvPr>
            <p:ph type="title"/>
          </p:nvPr>
        </p:nvSpPr>
        <p:spPr>
          <a:xfrm>
            <a:off x="1096237" y="886562"/>
            <a:ext cx="7290054" cy="773321"/>
          </a:xfrm>
        </p:spPr>
        <p:txBody>
          <a:bodyPr>
            <a:normAutofit/>
          </a:bodyPr>
          <a:lstStyle/>
          <a:p>
            <a:pPr algn="ctr"/>
            <a:r>
              <a:rPr lang="tr-TR" sz="2400" b="1" dirty="0">
                <a:solidFill>
                  <a:srgbClr val="0070C0"/>
                </a:solidFill>
                <a:latin typeface="+mn-lt"/>
              </a:rPr>
              <a:t>İL AFET VE ACİL DURUM MÜDÜRLÜĞÜ’NÜN</a:t>
            </a:r>
            <a:br>
              <a:rPr lang="tr-TR" sz="2400" b="1" dirty="0">
                <a:solidFill>
                  <a:srgbClr val="0070C0"/>
                </a:solidFill>
                <a:latin typeface="+mn-lt"/>
              </a:rPr>
            </a:br>
            <a:r>
              <a:rPr lang="tr-TR" sz="2400" b="1" dirty="0">
                <a:solidFill>
                  <a:srgbClr val="0070C0"/>
                </a:solidFill>
                <a:latin typeface="+mn-lt"/>
              </a:rPr>
              <a:t> VERMİŞ OLDUĞU EĞİTİMLER</a:t>
            </a:r>
          </a:p>
        </p:txBody>
      </p:sp>
      <p:graphicFrame>
        <p:nvGraphicFramePr>
          <p:cNvPr id="10" name="Tablo 9"/>
          <p:cNvGraphicFramePr>
            <a:graphicFrameLocks noGrp="1"/>
          </p:cNvGraphicFramePr>
          <p:nvPr/>
        </p:nvGraphicFramePr>
        <p:xfrm>
          <a:off x="831244" y="1754970"/>
          <a:ext cx="7485016" cy="4319799"/>
        </p:xfrm>
        <a:graphic>
          <a:graphicData uri="http://schemas.openxmlformats.org/drawingml/2006/table">
            <a:tbl>
              <a:tblPr firstRow="1" bandRow="1">
                <a:tableStyleId>{5940675A-B579-460E-94D1-54222C63F5DA}</a:tableStyleId>
              </a:tblPr>
              <a:tblGrid>
                <a:gridCol w="3239589">
                  <a:extLst>
                    <a:ext uri="{9D8B030D-6E8A-4147-A177-3AD203B41FA5}">
                      <a16:colId xmlns:a16="http://schemas.microsoft.com/office/drawing/2014/main" val="1599857956"/>
                    </a:ext>
                  </a:extLst>
                </a:gridCol>
                <a:gridCol w="1436914">
                  <a:extLst>
                    <a:ext uri="{9D8B030D-6E8A-4147-A177-3AD203B41FA5}">
                      <a16:colId xmlns:a16="http://schemas.microsoft.com/office/drawing/2014/main" val="1652618879"/>
                    </a:ext>
                  </a:extLst>
                </a:gridCol>
                <a:gridCol w="1463040">
                  <a:extLst>
                    <a:ext uri="{9D8B030D-6E8A-4147-A177-3AD203B41FA5}">
                      <a16:colId xmlns:a16="http://schemas.microsoft.com/office/drawing/2014/main" val="842313672"/>
                    </a:ext>
                  </a:extLst>
                </a:gridCol>
                <a:gridCol w="1345473">
                  <a:extLst>
                    <a:ext uri="{9D8B030D-6E8A-4147-A177-3AD203B41FA5}">
                      <a16:colId xmlns:a16="http://schemas.microsoft.com/office/drawing/2014/main" val="2710874109"/>
                    </a:ext>
                  </a:extLst>
                </a:gridCol>
              </a:tblGrid>
              <a:tr h="519249">
                <a:tc>
                  <a:txBody>
                    <a:bodyPr/>
                    <a:lstStyle/>
                    <a:p>
                      <a:pPr algn="ctr"/>
                      <a:r>
                        <a:rPr lang="tr-TR" sz="2400" dirty="0"/>
                        <a:t>VERİLEN EĞİTİMLER</a:t>
                      </a:r>
                    </a:p>
                  </a:txBody>
                  <a:tcPr/>
                </a:tc>
                <a:tc>
                  <a:txBody>
                    <a:bodyPr/>
                    <a:lstStyle/>
                    <a:p>
                      <a:pPr algn="ctr"/>
                      <a:r>
                        <a:rPr lang="tr-TR" sz="2400" dirty="0"/>
                        <a:t>2017</a:t>
                      </a:r>
                    </a:p>
                  </a:txBody>
                  <a:tcPr/>
                </a:tc>
                <a:tc>
                  <a:txBody>
                    <a:bodyPr/>
                    <a:lstStyle/>
                    <a:p>
                      <a:pPr algn="ctr"/>
                      <a:r>
                        <a:rPr lang="tr-TR" sz="2400" dirty="0"/>
                        <a:t>2018</a:t>
                      </a:r>
                    </a:p>
                  </a:txBody>
                  <a:tcPr/>
                </a:tc>
                <a:tc>
                  <a:txBody>
                    <a:bodyPr/>
                    <a:lstStyle/>
                    <a:p>
                      <a:pPr algn="ctr"/>
                      <a:r>
                        <a:rPr lang="tr-TR" sz="2400" dirty="0"/>
                        <a:t>2019</a:t>
                      </a:r>
                    </a:p>
                  </a:txBody>
                  <a:tcPr/>
                </a:tc>
                <a:extLst>
                  <a:ext uri="{0D108BD9-81ED-4DB2-BD59-A6C34878D82A}">
                    <a16:rowId xmlns:a16="http://schemas.microsoft.com/office/drawing/2014/main" val="3286707291"/>
                  </a:ext>
                </a:extLst>
              </a:tr>
              <a:tr h="519249">
                <a:tc>
                  <a:txBody>
                    <a:bodyPr/>
                    <a:lstStyle/>
                    <a:p>
                      <a:r>
                        <a:rPr lang="tr-TR" sz="1600" dirty="0"/>
                        <a:t>AFETE HAZIR BİREY</a:t>
                      </a:r>
                      <a:r>
                        <a:rPr lang="tr-TR" sz="1600" baseline="0" dirty="0"/>
                        <a:t> VE AİLE </a:t>
                      </a:r>
                      <a:r>
                        <a:rPr lang="tr-TR" sz="1600" dirty="0"/>
                        <a:t>EĞİTİMİ</a:t>
                      </a:r>
                    </a:p>
                  </a:txBody>
                  <a:tcPr/>
                </a:tc>
                <a:tc>
                  <a:txBody>
                    <a:bodyPr/>
                    <a:lstStyle/>
                    <a:p>
                      <a:pPr algn="ctr"/>
                      <a:r>
                        <a:rPr lang="tr-TR" dirty="0"/>
                        <a:t>1.650</a:t>
                      </a:r>
                    </a:p>
                  </a:txBody>
                  <a:tcPr/>
                </a:tc>
                <a:tc>
                  <a:txBody>
                    <a:bodyPr/>
                    <a:lstStyle/>
                    <a:p>
                      <a:pPr algn="ctr"/>
                      <a:r>
                        <a:rPr lang="tr-TR" dirty="0"/>
                        <a:t>2.435</a:t>
                      </a:r>
                    </a:p>
                  </a:txBody>
                  <a:tcPr/>
                </a:tc>
                <a:tc>
                  <a:txBody>
                    <a:bodyPr/>
                    <a:lstStyle/>
                    <a:p>
                      <a:pPr algn="ctr"/>
                      <a:r>
                        <a:rPr lang="tr-TR" dirty="0"/>
                        <a:t>3048</a:t>
                      </a:r>
                    </a:p>
                  </a:txBody>
                  <a:tcPr/>
                </a:tc>
                <a:extLst>
                  <a:ext uri="{0D108BD9-81ED-4DB2-BD59-A6C34878D82A}">
                    <a16:rowId xmlns:a16="http://schemas.microsoft.com/office/drawing/2014/main" val="1068057694"/>
                  </a:ext>
                </a:extLst>
              </a:tr>
              <a:tr h="519249">
                <a:tc>
                  <a:txBody>
                    <a:bodyPr/>
                    <a:lstStyle/>
                    <a:p>
                      <a:r>
                        <a:rPr lang="tr-TR" sz="1600" dirty="0"/>
                        <a:t>OKULLARA YÖNELİK TEMEL AFET BİLİNCİ,YANGIN GÜVENLİĞİ,</a:t>
                      </a:r>
                      <a:r>
                        <a:rPr lang="tr-TR" sz="1600" baseline="0" dirty="0"/>
                        <a:t> OKUL TAHLİYE </a:t>
                      </a:r>
                      <a:r>
                        <a:rPr lang="tr-TR" sz="1600" dirty="0"/>
                        <a:t>EĞİTİMİ</a:t>
                      </a:r>
                    </a:p>
                  </a:txBody>
                  <a:tcPr/>
                </a:tc>
                <a:tc>
                  <a:txBody>
                    <a:bodyPr/>
                    <a:lstStyle/>
                    <a:p>
                      <a:pPr algn="ctr"/>
                      <a:endParaRPr lang="tr-TR" dirty="0"/>
                    </a:p>
                    <a:p>
                      <a:pPr algn="ctr"/>
                      <a:r>
                        <a:rPr lang="tr-TR" dirty="0"/>
                        <a:t>11.582</a:t>
                      </a:r>
                    </a:p>
                  </a:txBody>
                  <a:tcPr/>
                </a:tc>
                <a:tc>
                  <a:txBody>
                    <a:bodyPr/>
                    <a:lstStyle/>
                    <a:p>
                      <a:pPr algn="ctr"/>
                      <a:endParaRPr lang="tr-TR" dirty="0"/>
                    </a:p>
                    <a:p>
                      <a:pPr algn="ctr"/>
                      <a:r>
                        <a:rPr lang="tr-TR" dirty="0"/>
                        <a:t>8.505</a:t>
                      </a:r>
                    </a:p>
                  </a:txBody>
                  <a:tcPr/>
                </a:tc>
                <a:tc>
                  <a:txBody>
                    <a:bodyPr/>
                    <a:lstStyle/>
                    <a:p>
                      <a:pPr algn="ctr"/>
                      <a:endParaRPr lang="tr-TR" dirty="0"/>
                    </a:p>
                    <a:p>
                      <a:pPr algn="ctr"/>
                      <a:r>
                        <a:rPr lang="tr-TR" dirty="0"/>
                        <a:t>13.536</a:t>
                      </a:r>
                    </a:p>
                  </a:txBody>
                  <a:tcPr/>
                </a:tc>
                <a:extLst>
                  <a:ext uri="{0D108BD9-81ED-4DB2-BD59-A6C34878D82A}">
                    <a16:rowId xmlns:a16="http://schemas.microsoft.com/office/drawing/2014/main" val="2934288079"/>
                  </a:ext>
                </a:extLst>
              </a:tr>
              <a:tr h="1116132">
                <a:tc>
                  <a:txBody>
                    <a:bodyPr/>
                    <a:lstStyle/>
                    <a:p>
                      <a:r>
                        <a:rPr lang="tr-TR" sz="1600" dirty="0"/>
                        <a:t>İŞYERİ VE KURUMLARA YÖNELİK TEMEL AFET BİLİNCİ,YANGIN GÜVENLİĞİ VE KBRN FARKINDALIK EĞİTİMLERİ</a:t>
                      </a:r>
                      <a:endParaRPr lang="tr-TR" dirty="0"/>
                    </a:p>
                  </a:txBody>
                  <a:tcPr/>
                </a:tc>
                <a:tc>
                  <a:txBody>
                    <a:bodyPr/>
                    <a:lstStyle/>
                    <a:p>
                      <a:pPr algn="ctr"/>
                      <a:endParaRPr lang="tr-TR" dirty="0"/>
                    </a:p>
                    <a:p>
                      <a:pPr algn="ctr"/>
                      <a:r>
                        <a:rPr lang="tr-TR" dirty="0"/>
                        <a:t>4.403</a:t>
                      </a:r>
                    </a:p>
                  </a:txBody>
                  <a:tcPr/>
                </a:tc>
                <a:tc>
                  <a:txBody>
                    <a:bodyPr/>
                    <a:lstStyle/>
                    <a:p>
                      <a:pPr algn="ctr"/>
                      <a:endParaRPr lang="tr-TR" dirty="0"/>
                    </a:p>
                    <a:p>
                      <a:pPr algn="ctr"/>
                      <a:r>
                        <a:rPr lang="tr-TR" dirty="0"/>
                        <a:t>8.126</a:t>
                      </a:r>
                    </a:p>
                  </a:txBody>
                  <a:tcPr/>
                </a:tc>
                <a:tc>
                  <a:txBody>
                    <a:bodyPr/>
                    <a:lstStyle/>
                    <a:p>
                      <a:pPr algn="ctr"/>
                      <a:endParaRPr lang="tr-TR" dirty="0"/>
                    </a:p>
                    <a:p>
                      <a:pPr algn="ctr"/>
                      <a:r>
                        <a:rPr lang="tr-TR" dirty="0"/>
                        <a:t>6129</a:t>
                      </a:r>
                    </a:p>
                  </a:txBody>
                  <a:tcPr/>
                </a:tc>
                <a:extLst>
                  <a:ext uri="{0D108BD9-81ED-4DB2-BD59-A6C34878D82A}">
                    <a16:rowId xmlns:a16="http://schemas.microsoft.com/office/drawing/2014/main" val="3117942915"/>
                  </a:ext>
                </a:extLst>
              </a:tr>
              <a:tr h="519249">
                <a:tc>
                  <a:txBody>
                    <a:bodyPr/>
                    <a:lstStyle/>
                    <a:p>
                      <a:r>
                        <a:rPr lang="tr-TR" sz="1600" dirty="0"/>
                        <a:t>SSG-TAG (SİVİL SAVUNMA GÖREVLİLERİ VE TOPLUM AFET GÖNÜLLÜLERİ) EĞİTİMLERİ</a:t>
                      </a:r>
                    </a:p>
                  </a:txBody>
                  <a:tcPr/>
                </a:tc>
                <a:tc>
                  <a:txBody>
                    <a:bodyPr/>
                    <a:lstStyle/>
                    <a:p>
                      <a:pPr algn="ctr"/>
                      <a:endParaRPr lang="tr-TR" dirty="0"/>
                    </a:p>
                    <a:p>
                      <a:pPr algn="ctr"/>
                      <a:r>
                        <a:rPr lang="tr-TR" dirty="0"/>
                        <a:t>-</a:t>
                      </a:r>
                    </a:p>
                  </a:txBody>
                  <a:tcPr/>
                </a:tc>
                <a:tc>
                  <a:txBody>
                    <a:bodyPr/>
                    <a:lstStyle/>
                    <a:p>
                      <a:pPr algn="ctr"/>
                      <a:endParaRPr lang="tr-TR" dirty="0"/>
                    </a:p>
                    <a:p>
                      <a:pPr algn="ctr"/>
                      <a:r>
                        <a:rPr lang="tr-TR" dirty="0"/>
                        <a:t>151</a:t>
                      </a:r>
                    </a:p>
                  </a:txBody>
                  <a:tcPr/>
                </a:tc>
                <a:tc>
                  <a:txBody>
                    <a:bodyPr/>
                    <a:lstStyle/>
                    <a:p>
                      <a:pPr algn="ctr"/>
                      <a:endParaRPr lang="tr-TR" dirty="0"/>
                    </a:p>
                    <a:p>
                      <a:pPr algn="ctr"/>
                      <a:r>
                        <a:rPr lang="tr-TR" dirty="0"/>
                        <a:t>833    </a:t>
                      </a:r>
                    </a:p>
                  </a:txBody>
                  <a:tcPr/>
                </a:tc>
                <a:extLst>
                  <a:ext uri="{0D108BD9-81ED-4DB2-BD59-A6C34878D82A}">
                    <a16:rowId xmlns:a16="http://schemas.microsoft.com/office/drawing/2014/main" val="1589351639"/>
                  </a:ext>
                </a:extLst>
              </a:tr>
              <a:tr h="519249">
                <a:tc>
                  <a:txBody>
                    <a:bodyPr/>
                    <a:lstStyle/>
                    <a:p>
                      <a:r>
                        <a:rPr lang="tr-TR" sz="1600" dirty="0"/>
                        <a:t>TOPLAM</a:t>
                      </a:r>
                    </a:p>
                  </a:txBody>
                  <a:tcPr/>
                </a:tc>
                <a:tc>
                  <a:txBody>
                    <a:bodyPr/>
                    <a:lstStyle/>
                    <a:p>
                      <a:pPr algn="ctr"/>
                      <a:r>
                        <a:rPr lang="tr-TR" dirty="0"/>
                        <a:t>17.635</a:t>
                      </a:r>
                    </a:p>
                  </a:txBody>
                  <a:tcPr/>
                </a:tc>
                <a:tc>
                  <a:txBody>
                    <a:bodyPr/>
                    <a:lstStyle/>
                    <a:p>
                      <a:pPr algn="ctr"/>
                      <a:r>
                        <a:rPr lang="tr-TR" dirty="0"/>
                        <a:t>19.217</a:t>
                      </a:r>
                    </a:p>
                  </a:txBody>
                  <a:tcPr/>
                </a:tc>
                <a:tc>
                  <a:txBody>
                    <a:bodyPr/>
                    <a:lstStyle/>
                    <a:p>
                      <a:pPr algn="ctr"/>
                      <a:r>
                        <a:rPr lang="tr-TR" dirty="0"/>
                        <a:t>20.546</a:t>
                      </a:r>
                    </a:p>
                  </a:txBody>
                  <a:tcPr/>
                </a:tc>
                <a:extLst>
                  <a:ext uri="{0D108BD9-81ED-4DB2-BD59-A6C34878D82A}">
                    <a16:rowId xmlns:a16="http://schemas.microsoft.com/office/drawing/2014/main" val="3334654868"/>
                  </a:ext>
                </a:extLst>
              </a:tr>
            </a:tbl>
          </a:graphicData>
        </a:graphic>
      </p:graphicFrame>
    </p:spTree>
    <p:extLst>
      <p:ext uri="{BB962C8B-B14F-4D97-AF65-F5344CB8AC3E}">
        <p14:creationId xmlns:p14="http://schemas.microsoft.com/office/powerpoint/2010/main" val="82712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318"/>
          <a:stretch/>
        </p:blipFill>
        <p:spPr>
          <a:xfrm>
            <a:off x="44105" y="5695273"/>
            <a:ext cx="9099895" cy="1172568"/>
          </a:xfrm>
          <a:prstGeom prst="rect">
            <a:avLst/>
          </a:prstGeom>
        </p:spPr>
      </p:pic>
      <p:sp>
        <p:nvSpPr>
          <p:cNvPr id="5" name="Metin kutusu 4"/>
          <p:cNvSpPr txBox="1"/>
          <p:nvPr/>
        </p:nvSpPr>
        <p:spPr>
          <a:xfrm>
            <a:off x="251520" y="6179818"/>
            <a:ext cx="4698787" cy="369332"/>
          </a:xfrm>
          <a:prstGeom prst="rect">
            <a:avLst/>
          </a:prstGeom>
          <a:noFill/>
        </p:spPr>
        <p:txBody>
          <a:bodyPr wrap="none" rtlCol="0">
            <a:spAutoFit/>
          </a:bodyPr>
          <a:lstStyle/>
          <a:p>
            <a:r>
              <a:rPr lang="tr-TR" b="1" dirty="0">
                <a:solidFill>
                  <a:schemeClr val="bg1"/>
                </a:solidFill>
              </a:rPr>
              <a:t>ADANA İL AFET VE ACİL DURUM MÜDÜRLÜĞÜ</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8548" y="4772708"/>
            <a:ext cx="1382665" cy="1431551"/>
          </a:xfrm>
          <a:prstGeom prst="rect">
            <a:avLst/>
          </a:prstGeom>
        </p:spPr>
      </p:pic>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21</a:t>
            </a:r>
            <a:endParaRPr lang="tr-TR" sz="1600" dirty="0">
              <a:solidFill>
                <a:schemeClr val="bg1"/>
              </a:solidFill>
            </a:endParaRPr>
          </a:p>
        </p:txBody>
      </p:sp>
      <p:sp>
        <p:nvSpPr>
          <p:cNvPr id="9" name="İçerik Yer Tutucusu 2"/>
          <p:cNvSpPr txBox="1">
            <a:spLocks/>
          </p:cNvSpPr>
          <p:nvPr/>
        </p:nvSpPr>
        <p:spPr>
          <a:xfrm>
            <a:off x="871843" y="1304649"/>
            <a:ext cx="7444417" cy="442610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91440" marR="0" lvl="0" indent="-91440" algn="just"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q"/>
              <a:tabLst/>
              <a:defRPr/>
            </a:pPr>
            <a:endParaRPr kumimoji="0" lang="tr-TR" b="0" i="0" u="none" strike="noStrike" kern="1200" cap="none" spc="0" normalizeH="0" baseline="0" noProof="0" dirty="0">
              <a:ln>
                <a:noFill/>
              </a:ln>
              <a:solidFill>
                <a:sysClr val="windowText" lastClr="000000"/>
              </a:solidFill>
              <a:effectLst/>
              <a:uLnTx/>
              <a:uFillTx/>
            </a:endParaRPr>
          </a:p>
          <a:p>
            <a:pPr marL="0" marR="0" lvl="0" indent="0" algn="just" defTabSz="914400" rtl="0" eaLnBrk="1" fontAlgn="auto" latinLnBrk="0" hangingPunct="1">
              <a:lnSpc>
                <a:spcPct val="90000"/>
              </a:lnSpc>
              <a:spcBef>
                <a:spcPts val="1200"/>
              </a:spcBef>
              <a:spcAft>
                <a:spcPts val="200"/>
              </a:spcAft>
              <a:buClr>
                <a:srgbClr val="1CADE4"/>
              </a:buClr>
              <a:buSzPct val="100000"/>
              <a:buNone/>
              <a:tabLst/>
              <a:defRPr/>
            </a:pPr>
            <a:endParaRPr kumimoji="0" lang="tr-TR" sz="2000" b="0" i="0" u="none" strike="noStrike" kern="1200" cap="none" spc="0" normalizeH="0" baseline="0" noProof="0" dirty="0">
              <a:ln>
                <a:noFill/>
              </a:ln>
              <a:solidFill>
                <a:sysClr val="windowText" lastClr="000000"/>
              </a:solidFill>
              <a:effectLst/>
              <a:uLnTx/>
              <a:uFillTx/>
              <a:latin typeface="Tw Cen MT" panose="020B0602020104020603"/>
              <a:ea typeface="+mn-ea"/>
              <a:cs typeface="+mn-cs"/>
            </a:endParaRPr>
          </a:p>
        </p:txBody>
      </p:sp>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
        <p:nvSpPr>
          <p:cNvPr id="13" name="Unvan 1"/>
          <p:cNvSpPr>
            <a:spLocks noGrp="1"/>
          </p:cNvSpPr>
          <p:nvPr>
            <p:ph type="title"/>
          </p:nvPr>
        </p:nvSpPr>
        <p:spPr>
          <a:xfrm>
            <a:off x="1045308" y="865969"/>
            <a:ext cx="7290054" cy="1178270"/>
          </a:xfrm>
        </p:spPr>
        <p:txBody>
          <a:bodyPr>
            <a:normAutofit/>
          </a:bodyPr>
          <a:lstStyle/>
          <a:p>
            <a:pPr algn="ctr"/>
            <a:r>
              <a:rPr lang="tr-TR" sz="2400" b="1" dirty="0">
                <a:solidFill>
                  <a:srgbClr val="0070C0"/>
                </a:solidFill>
                <a:latin typeface="+mn-lt"/>
              </a:rPr>
              <a:t>İL MİLLİ EĞİTİM MÜDÜRLÜĞÜ TARAFINDAN </a:t>
            </a:r>
            <a:br>
              <a:rPr lang="tr-TR" sz="2400" b="1" dirty="0">
                <a:solidFill>
                  <a:srgbClr val="0070C0"/>
                </a:solidFill>
                <a:latin typeface="+mn-lt"/>
              </a:rPr>
            </a:br>
            <a:r>
              <a:rPr lang="tr-TR" sz="2400" b="1" dirty="0">
                <a:solidFill>
                  <a:srgbClr val="0070C0"/>
                </a:solidFill>
                <a:latin typeface="+mn-lt"/>
              </a:rPr>
              <a:t>VERİLEN EĞİTİM RAKAMLARI</a:t>
            </a:r>
          </a:p>
        </p:txBody>
      </p:sp>
      <p:graphicFrame>
        <p:nvGraphicFramePr>
          <p:cNvPr id="12" name="İçerik Yer Tutucusu 6"/>
          <p:cNvGraphicFramePr>
            <a:graphicFrameLocks/>
          </p:cNvGraphicFramePr>
          <p:nvPr/>
        </p:nvGraphicFramePr>
        <p:xfrm>
          <a:off x="949151" y="2707806"/>
          <a:ext cx="7289800" cy="1619794"/>
        </p:xfrm>
        <a:graphic>
          <a:graphicData uri="http://schemas.openxmlformats.org/drawingml/2006/table">
            <a:tbl>
              <a:tblPr firstRow="1" bandRow="1">
                <a:tableStyleId>{5940675A-B579-460E-94D1-54222C63F5DA}</a:tableStyleId>
              </a:tblPr>
              <a:tblGrid>
                <a:gridCol w="3464016">
                  <a:extLst>
                    <a:ext uri="{9D8B030D-6E8A-4147-A177-3AD203B41FA5}">
                      <a16:colId xmlns:a16="http://schemas.microsoft.com/office/drawing/2014/main" val="3441138477"/>
                    </a:ext>
                  </a:extLst>
                </a:gridCol>
                <a:gridCol w="1319348">
                  <a:extLst>
                    <a:ext uri="{9D8B030D-6E8A-4147-A177-3AD203B41FA5}">
                      <a16:colId xmlns:a16="http://schemas.microsoft.com/office/drawing/2014/main" val="533391789"/>
                    </a:ext>
                  </a:extLst>
                </a:gridCol>
                <a:gridCol w="1280160">
                  <a:extLst>
                    <a:ext uri="{9D8B030D-6E8A-4147-A177-3AD203B41FA5}">
                      <a16:colId xmlns:a16="http://schemas.microsoft.com/office/drawing/2014/main" val="680113750"/>
                    </a:ext>
                  </a:extLst>
                </a:gridCol>
                <a:gridCol w="1226276">
                  <a:extLst>
                    <a:ext uri="{9D8B030D-6E8A-4147-A177-3AD203B41FA5}">
                      <a16:colId xmlns:a16="http://schemas.microsoft.com/office/drawing/2014/main" val="2533902010"/>
                    </a:ext>
                  </a:extLst>
                </a:gridCol>
              </a:tblGrid>
              <a:tr h="744583">
                <a:tc>
                  <a:txBody>
                    <a:bodyPr/>
                    <a:lstStyle/>
                    <a:p>
                      <a:pPr algn="ctr"/>
                      <a:endParaRPr lang="tr-TR" dirty="0"/>
                    </a:p>
                    <a:p>
                      <a:pPr algn="l"/>
                      <a:r>
                        <a:rPr lang="tr-TR" dirty="0"/>
                        <a:t>VERİLEN</a:t>
                      </a:r>
                      <a:r>
                        <a:rPr lang="tr-TR" baseline="0" dirty="0"/>
                        <a:t> EĞİTİMLER</a:t>
                      </a:r>
                      <a:endParaRPr lang="tr-TR" dirty="0"/>
                    </a:p>
                  </a:txBody>
                  <a:tcPr/>
                </a:tc>
                <a:tc>
                  <a:txBody>
                    <a:bodyPr/>
                    <a:lstStyle/>
                    <a:p>
                      <a:pPr algn="ctr"/>
                      <a:endParaRPr lang="tr-TR" dirty="0"/>
                    </a:p>
                    <a:p>
                      <a:pPr algn="ctr"/>
                      <a:r>
                        <a:rPr lang="tr-TR" dirty="0"/>
                        <a:t>2017</a:t>
                      </a:r>
                    </a:p>
                  </a:txBody>
                  <a:tcPr/>
                </a:tc>
                <a:tc>
                  <a:txBody>
                    <a:bodyPr/>
                    <a:lstStyle/>
                    <a:p>
                      <a:pPr algn="ctr"/>
                      <a:endParaRPr lang="tr-TR" dirty="0"/>
                    </a:p>
                    <a:p>
                      <a:pPr algn="ctr"/>
                      <a:r>
                        <a:rPr lang="tr-TR" dirty="0"/>
                        <a:t>2018</a:t>
                      </a:r>
                    </a:p>
                  </a:txBody>
                  <a:tcPr/>
                </a:tc>
                <a:tc>
                  <a:txBody>
                    <a:bodyPr/>
                    <a:lstStyle/>
                    <a:p>
                      <a:pPr algn="ctr"/>
                      <a:endParaRPr lang="tr-TR" dirty="0"/>
                    </a:p>
                    <a:p>
                      <a:pPr algn="ctr"/>
                      <a:r>
                        <a:rPr lang="tr-TR" dirty="0"/>
                        <a:t>2019</a:t>
                      </a:r>
                    </a:p>
                  </a:txBody>
                  <a:tcPr/>
                </a:tc>
                <a:extLst>
                  <a:ext uri="{0D108BD9-81ED-4DB2-BD59-A6C34878D82A}">
                    <a16:rowId xmlns:a16="http://schemas.microsoft.com/office/drawing/2014/main" val="1957094667"/>
                  </a:ext>
                </a:extLst>
              </a:tr>
              <a:tr h="875211">
                <a:tc>
                  <a:txBody>
                    <a:bodyPr/>
                    <a:lstStyle/>
                    <a:p>
                      <a:endParaRPr lang="tr-TR" dirty="0"/>
                    </a:p>
                    <a:p>
                      <a:r>
                        <a:rPr lang="tr-TR" dirty="0"/>
                        <a:t>AFETE HAZIR OKUL EĞİTİMİ</a:t>
                      </a:r>
                    </a:p>
                  </a:txBody>
                  <a:tcPr/>
                </a:tc>
                <a:tc>
                  <a:txBody>
                    <a:bodyPr/>
                    <a:lstStyle/>
                    <a:p>
                      <a:endParaRPr lang="tr-TR" dirty="0"/>
                    </a:p>
                    <a:p>
                      <a:pPr algn="ctr"/>
                      <a:r>
                        <a:rPr lang="tr-TR" dirty="0"/>
                        <a:t>241.492</a:t>
                      </a:r>
                    </a:p>
                  </a:txBody>
                  <a:tcPr/>
                </a:tc>
                <a:tc>
                  <a:txBody>
                    <a:bodyPr/>
                    <a:lstStyle/>
                    <a:p>
                      <a:endParaRPr lang="tr-TR" dirty="0"/>
                    </a:p>
                    <a:p>
                      <a:pPr algn="ctr"/>
                      <a:r>
                        <a:rPr lang="tr-TR" dirty="0"/>
                        <a:t>246.062</a:t>
                      </a:r>
                    </a:p>
                  </a:txBody>
                  <a:tcPr/>
                </a:tc>
                <a:tc>
                  <a:txBody>
                    <a:bodyPr/>
                    <a:lstStyle/>
                    <a:p>
                      <a:endParaRPr lang="tr-TR" dirty="0"/>
                    </a:p>
                    <a:p>
                      <a:pPr algn="ctr"/>
                      <a:r>
                        <a:rPr lang="tr-TR" dirty="0"/>
                        <a:t>178.804</a:t>
                      </a:r>
                    </a:p>
                  </a:txBody>
                  <a:tcPr/>
                </a:tc>
                <a:extLst>
                  <a:ext uri="{0D108BD9-81ED-4DB2-BD59-A6C34878D82A}">
                    <a16:rowId xmlns:a16="http://schemas.microsoft.com/office/drawing/2014/main" val="3703010285"/>
                  </a:ext>
                </a:extLst>
              </a:tr>
            </a:tbl>
          </a:graphicData>
        </a:graphic>
      </p:graphicFrame>
    </p:spTree>
    <p:extLst>
      <p:ext uri="{BB962C8B-B14F-4D97-AF65-F5344CB8AC3E}">
        <p14:creationId xmlns:p14="http://schemas.microsoft.com/office/powerpoint/2010/main" val="39564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193"/>
          <a:stretch/>
        </p:blipFill>
        <p:spPr>
          <a:xfrm>
            <a:off x="44105" y="5695273"/>
            <a:ext cx="9099895" cy="1172568"/>
          </a:xfrm>
          <a:prstGeom prst="rect">
            <a:avLst/>
          </a:prstGeom>
        </p:spPr>
      </p:pic>
      <p:sp>
        <p:nvSpPr>
          <p:cNvPr id="5" name="Metin kutusu 4"/>
          <p:cNvSpPr txBox="1"/>
          <p:nvPr/>
        </p:nvSpPr>
        <p:spPr>
          <a:xfrm>
            <a:off x="251520" y="6179818"/>
            <a:ext cx="4698787" cy="369332"/>
          </a:xfrm>
          <a:prstGeom prst="rect">
            <a:avLst/>
          </a:prstGeom>
          <a:noFill/>
        </p:spPr>
        <p:txBody>
          <a:bodyPr wrap="none" rtlCol="0">
            <a:spAutoFit/>
          </a:bodyPr>
          <a:lstStyle/>
          <a:p>
            <a:r>
              <a:rPr lang="tr-TR" b="1" dirty="0">
                <a:solidFill>
                  <a:schemeClr val="bg1"/>
                </a:solidFill>
              </a:rPr>
              <a:t>ADANA İL AFET VE ACİL DURUM MÜDÜRLÜĞÜ</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8548" y="4772708"/>
            <a:ext cx="1382665" cy="1431551"/>
          </a:xfrm>
          <a:prstGeom prst="rect">
            <a:avLst/>
          </a:prstGeom>
        </p:spPr>
      </p:pic>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22</a:t>
            </a:r>
            <a:endParaRPr lang="tr-TR" sz="1600" dirty="0">
              <a:solidFill>
                <a:schemeClr val="bg1"/>
              </a:solidFill>
            </a:endParaRPr>
          </a:p>
        </p:txBody>
      </p:sp>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
        <p:nvSpPr>
          <p:cNvPr id="10" name="Dikdörtgen 9"/>
          <p:cNvSpPr/>
          <p:nvPr/>
        </p:nvSpPr>
        <p:spPr>
          <a:xfrm>
            <a:off x="361204" y="1055053"/>
            <a:ext cx="4891956" cy="955898"/>
          </a:xfrm>
          <a:prstGeom prst="rect">
            <a:avLst/>
          </a:prstGeom>
        </p:spPr>
        <p:txBody>
          <a:bodyPr wrap="square">
            <a:spAutoFit/>
          </a:bodyPr>
          <a:lstStyle/>
          <a:p>
            <a:r>
              <a:rPr lang="tr-TR" sz="2800" b="1" dirty="0">
                <a:solidFill>
                  <a:srgbClr val="0052A3"/>
                </a:solidFill>
              </a:rPr>
              <a:t>AFAD Gönüllülük Sistemi Nedir? </a:t>
            </a:r>
          </a:p>
          <a:p>
            <a:endParaRPr lang="tr-TR" sz="2800" b="1" dirty="0">
              <a:solidFill>
                <a:srgbClr val="0052A3"/>
              </a:solidFill>
            </a:endParaRPr>
          </a:p>
        </p:txBody>
      </p:sp>
      <p:sp>
        <p:nvSpPr>
          <p:cNvPr id="12" name="Dikdörtgen 11"/>
          <p:cNvSpPr/>
          <p:nvPr/>
        </p:nvSpPr>
        <p:spPr>
          <a:xfrm>
            <a:off x="361204" y="1584173"/>
            <a:ext cx="8440236" cy="1525418"/>
          </a:xfrm>
          <a:prstGeom prst="rect">
            <a:avLst/>
          </a:prstGeom>
        </p:spPr>
        <p:txBody>
          <a:bodyPr wrap="square">
            <a:spAutoFit/>
          </a:bodyPr>
          <a:lstStyle/>
          <a:p>
            <a:pPr indent="449580" algn="just">
              <a:lnSpc>
                <a:spcPct val="107000"/>
              </a:lnSpc>
              <a:spcAft>
                <a:spcPts val="800"/>
              </a:spcAft>
            </a:pPr>
            <a:r>
              <a:rPr lang="tr-TR" sz="2200" dirty="0">
                <a:ea typeface="Calibri" panose="020F0502020204030204" pitchFamily="34" charset="0"/>
                <a:cs typeface="Times New Roman" panose="02020603050405020304" pitchFamily="18" charset="0"/>
              </a:rPr>
              <a:t>Afet ve Acil Durum Yönetimi Başkanlığı tarafından koordine edilen, gönüllü birey ve sivil toplum kuruluşlarının afet ve acil durum hizmetlerine katılımlarına yönelik çalışmalar kapsamında “AFAD Gönüllülük </a:t>
            </a:r>
            <a:r>
              <a:rPr lang="tr-TR" sz="2200" dirty="0" err="1">
                <a:ea typeface="Calibri" panose="020F0502020204030204" pitchFamily="34" charset="0"/>
                <a:cs typeface="Times New Roman" panose="02020603050405020304" pitchFamily="18" charset="0"/>
              </a:rPr>
              <a:t>Portalı</a:t>
            </a:r>
            <a:r>
              <a:rPr lang="tr-TR" sz="2200" dirty="0">
                <a:ea typeface="Calibri" panose="020F0502020204030204" pitchFamily="34" charset="0"/>
                <a:cs typeface="Times New Roman" panose="02020603050405020304" pitchFamily="18" charset="0"/>
              </a:rPr>
              <a:t>” hizmet vermeye başlamıştır.</a:t>
            </a:r>
            <a:endParaRPr lang="tr-TR" sz="2200" dirty="0">
              <a:effectLst/>
              <a:ea typeface="Calibri" panose="020F0502020204030204" pitchFamily="34" charset="0"/>
              <a:cs typeface="Times New Roman" panose="02020603050405020304" pitchFamily="18" charset="0"/>
            </a:endParaRPr>
          </a:p>
        </p:txBody>
      </p:sp>
      <p:pic>
        <p:nvPicPr>
          <p:cNvPr id="13" name="Resim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204" y="3131085"/>
            <a:ext cx="4346186" cy="2764706"/>
          </a:xfrm>
          <a:prstGeom prst="rect">
            <a:avLst/>
          </a:prstGeom>
        </p:spPr>
      </p:pic>
      <p:pic>
        <p:nvPicPr>
          <p:cNvPr id="14" name="Resim 13" descr="C:\Users\ibrahim.kayirali\Desktop\afad_Gonullusu_Logo-01.300px.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48343" y="384202"/>
            <a:ext cx="1098690" cy="537434"/>
          </a:xfrm>
          <a:prstGeom prst="rect">
            <a:avLst/>
          </a:prstGeom>
          <a:noFill/>
          <a:ln>
            <a:noFill/>
          </a:ln>
        </p:spPr>
      </p:pic>
      <p:pic>
        <p:nvPicPr>
          <p:cNvPr id="15" name="Resim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0031" y="3110507"/>
            <a:ext cx="4191327" cy="2750620"/>
          </a:xfrm>
          <a:prstGeom prst="rect">
            <a:avLst/>
          </a:prstGeom>
        </p:spPr>
      </p:pic>
      <p:sp>
        <p:nvSpPr>
          <p:cNvPr id="16" name="Dikdörtgen 15"/>
          <p:cNvSpPr/>
          <p:nvPr/>
        </p:nvSpPr>
        <p:spPr>
          <a:xfrm>
            <a:off x="413131" y="1533002"/>
            <a:ext cx="6948000" cy="45719"/>
          </a:xfrm>
          <a:prstGeom prst="rect">
            <a:avLst/>
          </a:prstGeom>
          <a:solidFill>
            <a:srgbClr val="005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0662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193"/>
          <a:stretch/>
        </p:blipFill>
        <p:spPr>
          <a:xfrm>
            <a:off x="44105" y="5685432"/>
            <a:ext cx="9099895" cy="1172568"/>
          </a:xfrm>
          <a:prstGeom prst="rect">
            <a:avLst/>
          </a:prstGeom>
        </p:spPr>
      </p:pic>
      <p:sp>
        <p:nvSpPr>
          <p:cNvPr id="5" name="Metin kutusu 4"/>
          <p:cNvSpPr txBox="1"/>
          <p:nvPr/>
        </p:nvSpPr>
        <p:spPr>
          <a:xfrm>
            <a:off x="251520" y="6179818"/>
            <a:ext cx="4698787" cy="369332"/>
          </a:xfrm>
          <a:prstGeom prst="rect">
            <a:avLst/>
          </a:prstGeom>
          <a:noFill/>
        </p:spPr>
        <p:txBody>
          <a:bodyPr wrap="none" rtlCol="0">
            <a:spAutoFit/>
          </a:bodyPr>
          <a:lstStyle/>
          <a:p>
            <a:r>
              <a:rPr lang="tr-TR" b="1" dirty="0">
                <a:solidFill>
                  <a:schemeClr val="bg1"/>
                </a:solidFill>
              </a:rPr>
              <a:t>ADANA İL AFET VE ACİL DURUM MÜDÜRLÜĞÜ</a:t>
            </a:r>
          </a:p>
        </p:txBody>
      </p:sp>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23</a:t>
            </a:r>
            <a:endParaRPr lang="tr-TR" sz="1600" dirty="0">
              <a:solidFill>
                <a:schemeClr val="bg1"/>
              </a:solidFill>
            </a:endParaRP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
        <p:nvSpPr>
          <p:cNvPr id="7" name="Dikdörtgen 6"/>
          <p:cNvSpPr/>
          <p:nvPr/>
        </p:nvSpPr>
        <p:spPr>
          <a:xfrm>
            <a:off x="313065" y="1523074"/>
            <a:ext cx="7087847" cy="523220"/>
          </a:xfrm>
          <a:prstGeom prst="rect">
            <a:avLst/>
          </a:prstGeom>
        </p:spPr>
        <p:txBody>
          <a:bodyPr wrap="square">
            <a:spAutoFit/>
          </a:bodyPr>
          <a:lstStyle/>
          <a:p>
            <a:r>
              <a:rPr lang="tr-TR" sz="2800" b="1" dirty="0">
                <a:solidFill>
                  <a:srgbClr val="0052A3"/>
                </a:solidFill>
              </a:rPr>
              <a:t>Kimler Gönüllü Olabilir? </a:t>
            </a:r>
          </a:p>
        </p:txBody>
      </p:sp>
      <p:sp>
        <p:nvSpPr>
          <p:cNvPr id="9" name="Dikdörtgen 8"/>
          <p:cNvSpPr/>
          <p:nvPr/>
        </p:nvSpPr>
        <p:spPr>
          <a:xfrm>
            <a:off x="251520" y="2305288"/>
            <a:ext cx="8546713" cy="3093154"/>
          </a:xfrm>
          <a:prstGeom prst="rect">
            <a:avLst/>
          </a:prstGeom>
        </p:spPr>
        <p:txBody>
          <a:bodyPr wrap="square">
            <a:spAutoFit/>
          </a:bodyPr>
          <a:lstStyle/>
          <a:p>
            <a:pPr indent="449580" algn="just">
              <a:lnSpc>
                <a:spcPct val="107000"/>
              </a:lnSpc>
              <a:spcAft>
                <a:spcPts val="800"/>
              </a:spcAft>
            </a:pPr>
            <a:r>
              <a:rPr lang="tr-TR" sz="2200" dirty="0">
                <a:ea typeface="Calibri" panose="020F0502020204030204" pitchFamily="34" charset="0"/>
                <a:cs typeface="Times New Roman" panose="02020603050405020304" pitchFamily="18" charset="0"/>
              </a:rPr>
              <a:t>AFAD Gönüllüsü olmaya istekli ve e-devlet şifresi olan herkes gönüllü olabilir</a:t>
            </a:r>
            <a:r>
              <a:rPr lang="tr-TR" sz="2200" dirty="0" smtClean="0">
                <a:ea typeface="Calibri" panose="020F0502020204030204" pitchFamily="34" charset="0"/>
                <a:cs typeface="Times New Roman" panose="02020603050405020304" pitchFamily="18" charset="0"/>
              </a:rPr>
              <a:t>.</a:t>
            </a:r>
            <a:endParaRPr lang="tr-TR" sz="2200" dirty="0">
              <a:ea typeface="Calibri" panose="020F0502020204030204" pitchFamily="34" charset="0"/>
              <a:cs typeface="Times New Roman" panose="02020603050405020304" pitchFamily="18" charset="0"/>
            </a:endParaRPr>
          </a:p>
          <a:p>
            <a:pPr indent="449580" algn="just">
              <a:lnSpc>
                <a:spcPct val="107000"/>
              </a:lnSpc>
              <a:spcAft>
                <a:spcPts val="800"/>
              </a:spcAft>
            </a:pPr>
            <a:r>
              <a:rPr lang="tr-TR" sz="2200" u="sng" dirty="0">
                <a:ea typeface="Calibri" panose="020F0502020204030204" pitchFamily="34" charset="0"/>
                <a:cs typeface="Times New Roman" panose="02020603050405020304" pitchFamily="18" charset="0"/>
              </a:rPr>
              <a:t>Tamamıyla kendi isteği doğrultusunda dayanışma ve yardımlaşma amacıyla bireysel çıkarlarını gözetmeksizin hiçbir maddi beklentisi olmadan sadece topluma faydalı olmak arzusuyla fiziksel gücünü, zamanını, bilgi birikimini, yeteneğini ve deneyimini kullanarak afet ve acil durum öncesinde, sırasında ve sonrasında toplum hizmeti çalışmalarına katkı sağlayan kişilerdir.</a:t>
            </a:r>
            <a:endParaRPr lang="tr-TR" sz="2200" u="sng" dirty="0">
              <a:effectLst/>
              <a:ea typeface="Calibri" panose="020F0502020204030204" pitchFamily="34" charset="0"/>
              <a:cs typeface="Times New Roman" panose="02020603050405020304" pitchFamily="18" charset="0"/>
            </a:endParaRPr>
          </a:p>
        </p:txBody>
      </p:sp>
      <p:pic>
        <p:nvPicPr>
          <p:cNvPr id="10" name="Resim 9" descr="C:\Users\ibrahim.kayirali\Desktop\afad_Gonullusu_Logo-01.300px.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9543" y="420670"/>
            <a:ext cx="1098690" cy="537434"/>
          </a:xfrm>
          <a:prstGeom prst="rect">
            <a:avLst/>
          </a:prstGeom>
          <a:noFill/>
          <a:ln>
            <a:noFill/>
          </a:ln>
        </p:spPr>
      </p:pic>
      <p:sp>
        <p:nvSpPr>
          <p:cNvPr id="12" name="Dikdörtgen 11"/>
          <p:cNvSpPr/>
          <p:nvPr/>
        </p:nvSpPr>
        <p:spPr>
          <a:xfrm>
            <a:off x="413131" y="1997245"/>
            <a:ext cx="3915342" cy="67006"/>
          </a:xfrm>
          <a:prstGeom prst="rect">
            <a:avLst/>
          </a:prstGeom>
          <a:solidFill>
            <a:srgbClr val="005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4213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318"/>
          <a:stretch/>
        </p:blipFill>
        <p:spPr>
          <a:xfrm>
            <a:off x="44105" y="5695273"/>
            <a:ext cx="9099895" cy="1172568"/>
          </a:xfrm>
          <a:prstGeom prst="rect">
            <a:avLst/>
          </a:prstGeom>
        </p:spPr>
      </p:pic>
      <p:sp>
        <p:nvSpPr>
          <p:cNvPr id="5" name="Metin kutusu 4"/>
          <p:cNvSpPr txBox="1"/>
          <p:nvPr/>
        </p:nvSpPr>
        <p:spPr>
          <a:xfrm>
            <a:off x="251520" y="6179818"/>
            <a:ext cx="4698787" cy="369332"/>
          </a:xfrm>
          <a:prstGeom prst="rect">
            <a:avLst/>
          </a:prstGeom>
          <a:noFill/>
        </p:spPr>
        <p:txBody>
          <a:bodyPr wrap="none" rtlCol="0">
            <a:spAutoFit/>
          </a:bodyPr>
          <a:lstStyle/>
          <a:p>
            <a:r>
              <a:rPr lang="tr-TR" b="1" dirty="0">
                <a:solidFill>
                  <a:schemeClr val="bg1"/>
                </a:solidFill>
              </a:rPr>
              <a:t>ADANA İL AFET VE ACİL DURUM MÜDÜRLÜĞÜ</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8548" y="4772708"/>
            <a:ext cx="1382665" cy="1431551"/>
          </a:xfrm>
          <a:prstGeom prst="rect">
            <a:avLst/>
          </a:prstGeom>
        </p:spPr>
      </p:pic>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24</a:t>
            </a:r>
            <a:endParaRPr lang="tr-TR" sz="1600" dirty="0">
              <a:solidFill>
                <a:schemeClr val="bg1"/>
              </a:solidFill>
            </a:endParaRPr>
          </a:p>
        </p:txBody>
      </p:sp>
      <p:sp>
        <p:nvSpPr>
          <p:cNvPr id="9" name="İçerik Yer Tutucusu 2"/>
          <p:cNvSpPr txBox="1">
            <a:spLocks/>
          </p:cNvSpPr>
          <p:nvPr/>
        </p:nvSpPr>
        <p:spPr>
          <a:xfrm>
            <a:off x="871843" y="1304649"/>
            <a:ext cx="7444417" cy="442610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91440" marR="0" lvl="0" indent="-91440" algn="just"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q"/>
              <a:tabLst/>
              <a:defRPr/>
            </a:pPr>
            <a:endParaRPr kumimoji="0" lang="tr-TR" b="0" i="0" u="none" strike="noStrike" kern="1200" cap="none" spc="0" normalizeH="0" baseline="0" noProof="0" dirty="0">
              <a:ln>
                <a:noFill/>
              </a:ln>
              <a:solidFill>
                <a:sysClr val="windowText" lastClr="000000"/>
              </a:solidFill>
              <a:effectLst/>
              <a:uLnTx/>
              <a:uFillTx/>
            </a:endParaRPr>
          </a:p>
          <a:p>
            <a:pPr marL="0" marR="0" lvl="0" indent="0" algn="just" defTabSz="914400" rtl="0" eaLnBrk="1" fontAlgn="auto" latinLnBrk="0" hangingPunct="1">
              <a:lnSpc>
                <a:spcPct val="90000"/>
              </a:lnSpc>
              <a:spcBef>
                <a:spcPts val="1200"/>
              </a:spcBef>
              <a:spcAft>
                <a:spcPts val="200"/>
              </a:spcAft>
              <a:buClr>
                <a:srgbClr val="1CADE4"/>
              </a:buClr>
              <a:buSzPct val="100000"/>
              <a:buNone/>
              <a:tabLst/>
              <a:defRPr/>
            </a:pPr>
            <a:endParaRPr kumimoji="0" lang="tr-TR" sz="2000" b="0" i="0" u="none" strike="noStrike" kern="1200" cap="none" spc="0" normalizeH="0" baseline="0" noProof="0" dirty="0">
              <a:ln>
                <a:noFill/>
              </a:ln>
              <a:solidFill>
                <a:sysClr val="windowText" lastClr="000000"/>
              </a:solidFill>
              <a:effectLst/>
              <a:uLnTx/>
              <a:uFillTx/>
              <a:latin typeface="Tw Cen MT" panose="020B0602020104020603"/>
              <a:ea typeface="+mn-ea"/>
              <a:cs typeface="+mn-cs"/>
            </a:endParaRPr>
          </a:p>
        </p:txBody>
      </p:sp>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57430"/>
            <a:ext cx="1264354" cy="630689"/>
          </a:xfrm>
          <a:prstGeom prst="rect">
            <a:avLst/>
          </a:prstGeom>
          <a:solidFill>
            <a:schemeClr val="accent1"/>
          </a:solidFill>
        </p:spPr>
      </p:pic>
      <p:sp>
        <p:nvSpPr>
          <p:cNvPr id="12" name="Dikdörtgen 11"/>
          <p:cNvSpPr/>
          <p:nvPr/>
        </p:nvSpPr>
        <p:spPr>
          <a:xfrm>
            <a:off x="606829" y="761591"/>
            <a:ext cx="8096596" cy="1541448"/>
          </a:xfrm>
          <a:prstGeom prst="rect">
            <a:avLst/>
          </a:prstGeom>
        </p:spPr>
        <p:txBody>
          <a:bodyPr wrap="square" anchor="t">
            <a:spAutoFit/>
          </a:bodyPr>
          <a:lstStyle/>
          <a:p>
            <a:pPr indent="449580" algn="just">
              <a:lnSpc>
                <a:spcPct val="107000"/>
              </a:lnSpc>
              <a:spcAft>
                <a:spcPts val="800"/>
              </a:spcAft>
            </a:pPr>
            <a:r>
              <a:rPr lang="tr-TR" sz="2200" dirty="0">
                <a:ea typeface="Calibri" panose="020F0502020204030204" pitchFamily="34" charset="0"/>
                <a:cs typeface="Times New Roman"/>
              </a:rPr>
              <a:t>İl Müdürlüğü ve Kaymakamlıklarımızın koordinasyonunda 15 ilçemizde ve Üniversitelerimizde gönüllülük projesi geçtiğimiz Kasım-Aralık aylarında yapılan toplantılarla anlatılmıştır. Toplantılar aşağıda belirtilen sayıda kişiler </a:t>
            </a:r>
            <a:r>
              <a:rPr lang="tr-TR" sz="2200" dirty="0" smtClean="0">
                <a:ea typeface="Calibri" panose="020F0502020204030204" pitchFamily="34" charset="0"/>
                <a:cs typeface="Times New Roman"/>
              </a:rPr>
              <a:t>katılmıştır;</a:t>
            </a:r>
            <a:endParaRPr lang="tr-TR" sz="2200" dirty="0">
              <a:ea typeface="Calibri" panose="020F0502020204030204" pitchFamily="34" charset="0"/>
              <a:cs typeface="Times New Roman"/>
            </a:endParaRPr>
          </a:p>
        </p:txBody>
      </p:sp>
      <p:sp>
        <p:nvSpPr>
          <p:cNvPr id="13" name="Dikdörtgen 12"/>
          <p:cNvSpPr/>
          <p:nvPr/>
        </p:nvSpPr>
        <p:spPr>
          <a:xfrm>
            <a:off x="759880" y="2384948"/>
            <a:ext cx="6057548" cy="3862339"/>
          </a:xfrm>
          <a:prstGeom prst="rect">
            <a:avLst/>
          </a:prstGeom>
        </p:spPr>
        <p:txBody>
          <a:bodyPr wrap="square">
            <a:spAutoFit/>
          </a:bodyPr>
          <a:lstStyle/>
          <a:p>
            <a:pPr indent="449580" algn="just">
              <a:lnSpc>
                <a:spcPct val="107000"/>
              </a:lnSpc>
              <a:spcAft>
                <a:spcPts val="800"/>
              </a:spcAft>
            </a:pPr>
            <a:r>
              <a:rPr lang="tr-TR" sz="2000" dirty="0">
                <a:ea typeface="Calibri" panose="020F0502020204030204" pitchFamily="34" charset="0"/>
                <a:cs typeface="Times New Roman" panose="02020603050405020304" pitchFamily="18" charset="0"/>
              </a:rPr>
              <a:t>05-06.11.2019 tarihinde Aladağ İlçesi  </a:t>
            </a:r>
            <a:r>
              <a:rPr lang="tr-TR" sz="2000" b="1" dirty="0">
                <a:ea typeface="Calibri" panose="020F0502020204030204" pitchFamily="34" charset="0"/>
                <a:cs typeface="Times New Roman" panose="02020603050405020304" pitchFamily="18" charset="0"/>
              </a:rPr>
              <a:t>(84 Kişi)</a:t>
            </a:r>
            <a:endParaRPr lang="tr-TR" sz="2000" dirty="0">
              <a:ea typeface="Calibri" panose="020F0502020204030204" pitchFamily="34" charset="0"/>
              <a:cs typeface="Times New Roman" panose="02020603050405020304" pitchFamily="18" charset="0"/>
            </a:endParaRPr>
          </a:p>
          <a:p>
            <a:pPr indent="449580" algn="just">
              <a:lnSpc>
                <a:spcPct val="107000"/>
              </a:lnSpc>
              <a:spcAft>
                <a:spcPts val="800"/>
              </a:spcAft>
            </a:pPr>
            <a:r>
              <a:rPr lang="tr-TR" sz="2000" dirty="0">
                <a:ea typeface="Calibri" panose="020F0502020204030204" pitchFamily="34" charset="0"/>
                <a:cs typeface="Times New Roman" panose="02020603050405020304" pitchFamily="18" charset="0"/>
              </a:rPr>
              <a:t>07.11.2019 tarihinde Yüreğir İlçesi </a:t>
            </a:r>
            <a:r>
              <a:rPr lang="tr-TR" sz="2000" b="1" dirty="0">
                <a:ea typeface="Calibri" panose="020F0502020204030204" pitchFamily="34" charset="0"/>
                <a:cs typeface="Times New Roman" panose="02020603050405020304" pitchFamily="18" charset="0"/>
              </a:rPr>
              <a:t>(185 Kişi)</a:t>
            </a:r>
            <a:endParaRPr lang="tr-TR" sz="2000" dirty="0">
              <a:ea typeface="Calibri" panose="020F0502020204030204" pitchFamily="34" charset="0"/>
              <a:cs typeface="Times New Roman" panose="02020603050405020304" pitchFamily="18" charset="0"/>
            </a:endParaRPr>
          </a:p>
          <a:p>
            <a:pPr indent="449580" algn="just">
              <a:lnSpc>
                <a:spcPct val="107000"/>
              </a:lnSpc>
              <a:spcAft>
                <a:spcPts val="800"/>
              </a:spcAft>
            </a:pPr>
            <a:r>
              <a:rPr lang="tr-TR" sz="2000" dirty="0">
                <a:ea typeface="Calibri" panose="020F0502020204030204" pitchFamily="34" charset="0"/>
                <a:cs typeface="Times New Roman" panose="02020603050405020304" pitchFamily="18" charset="0"/>
              </a:rPr>
              <a:t>07.11.2019 tarihinde Sarıçam İlçesi </a:t>
            </a:r>
            <a:r>
              <a:rPr lang="tr-TR" sz="2000" b="1" dirty="0">
                <a:ea typeface="Calibri" panose="020F0502020204030204" pitchFamily="34" charset="0"/>
                <a:cs typeface="Times New Roman" panose="02020603050405020304" pitchFamily="18" charset="0"/>
              </a:rPr>
              <a:t>(162 Kişi)</a:t>
            </a:r>
            <a:endParaRPr lang="tr-TR" sz="2000" dirty="0">
              <a:ea typeface="Calibri" panose="020F0502020204030204" pitchFamily="34" charset="0"/>
              <a:cs typeface="Times New Roman" panose="02020603050405020304" pitchFamily="18" charset="0"/>
            </a:endParaRPr>
          </a:p>
          <a:p>
            <a:pPr indent="449580" algn="just">
              <a:lnSpc>
                <a:spcPct val="107000"/>
              </a:lnSpc>
              <a:spcAft>
                <a:spcPts val="800"/>
              </a:spcAft>
            </a:pPr>
            <a:r>
              <a:rPr lang="tr-TR" sz="2000" dirty="0">
                <a:ea typeface="Calibri" panose="020F0502020204030204" pitchFamily="34" charset="0"/>
                <a:cs typeface="Times New Roman" panose="02020603050405020304" pitchFamily="18" charset="0"/>
              </a:rPr>
              <a:t>12.11.2019 tarihinde Kozan İlçesi </a:t>
            </a:r>
            <a:r>
              <a:rPr lang="tr-TR" sz="2000" b="1" dirty="0">
                <a:ea typeface="Calibri" panose="020F0502020204030204" pitchFamily="34" charset="0"/>
                <a:cs typeface="Times New Roman" panose="02020603050405020304" pitchFamily="18" charset="0"/>
              </a:rPr>
              <a:t>(59 Kişi)</a:t>
            </a:r>
            <a:endParaRPr lang="tr-TR" sz="2000" dirty="0">
              <a:ea typeface="Calibri" panose="020F0502020204030204" pitchFamily="34" charset="0"/>
              <a:cs typeface="Times New Roman" panose="02020603050405020304" pitchFamily="18" charset="0"/>
            </a:endParaRPr>
          </a:p>
          <a:p>
            <a:pPr indent="449580" algn="just">
              <a:lnSpc>
                <a:spcPct val="107000"/>
              </a:lnSpc>
              <a:spcAft>
                <a:spcPts val="800"/>
              </a:spcAft>
            </a:pPr>
            <a:r>
              <a:rPr lang="tr-TR" sz="2000" dirty="0">
                <a:ea typeface="Calibri" panose="020F0502020204030204" pitchFamily="34" charset="0"/>
                <a:cs typeface="Times New Roman" panose="02020603050405020304" pitchFamily="18" charset="0"/>
              </a:rPr>
              <a:t>12.11.2019 tarihinde İmamoğlu İlçesi </a:t>
            </a:r>
            <a:r>
              <a:rPr lang="tr-TR" sz="2000" b="1" dirty="0">
                <a:ea typeface="Calibri" panose="020F0502020204030204" pitchFamily="34" charset="0"/>
                <a:cs typeface="Times New Roman" panose="02020603050405020304" pitchFamily="18" charset="0"/>
              </a:rPr>
              <a:t>(106 Kişi)</a:t>
            </a:r>
            <a:endParaRPr lang="tr-TR" sz="2000" dirty="0">
              <a:ea typeface="Calibri" panose="020F0502020204030204" pitchFamily="34" charset="0"/>
              <a:cs typeface="Times New Roman" panose="02020603050405020304" pitchFamily="18" charset="0"/>
            </a:endParaRPr>
          </a:p>
          <a:p>
            <a:pPr indent="449580" algn="just">
              <a:lnSpc>
                <a:spcPct val="107000"/>
              </a:lnSpc>
              <a:spcAft>
                <a:spcPts val="800"/>
              </a:spcAft>
            </a:pPr>
            <a:r>
              <a:rPr lang="tr-TR" sz="2000" dirty="0">
                <a:ea typeface="Calibri" panose="020F0502020204030204" pitchFamily="34" charset="0"/>
                <a:cs typeface="Times New Roman" panose="02020603050405020304" pitchFamily="18" charset="0"/>
              </a:rPr>
              <a:t>13.11.2019 tarihinde Çukurova İlçesi </a:t>
            </a:r>
            <a:r>
              <a:rPr lang="tr-TR" sz="2000" b="1" dirty="0">
                <a:ea typeface="Calibri" panose="020F0502020204030204" pitchFamily="34" charset="0"/>
                <a:cs typeface="Times New Roman" panose="02020603050405020304" pitchFamily="18" charset="0"/>
              </a:rPr>
              <a:t>(184 Kişi)</a:t>
            </a:r>
            <a:endParaRPr lang="tr-TR" sz="2000" dirty="0">
              <a:ea typeface="Calibri" panose="020F0502020204030204" pitchFamily="34" charset="0"/>
              <a:cs typeface="Times New Roman" panose="02020603050405020304" pitchFamily="18" charset="0"/>
            </a:endParaRPr>
          </a:p>
          <a:p>
            <a:pPr indent="449580" algn="just">
              <a:lnSpc>
                <a:spcPct val="107000"/>
              </a:lnSpc>
              <a:spcAft>
                <a:spcPts val="800"/>
              </a:spcAft>
            </a:pPr>
            <a:r>
              <a:rPr lang="tr-TR" sz="2000" dirty="0">
                <a:ea typeface="Calibri" panose="020F0502020204030204" pitchFamily="34" charset="0"/>
                <a:cs typeface="Times New Roman" panose="02020603050405020304" pitchFamily="18" charset="0"/>
              </a:rPr>
              <a:t>13.11.2019 tarihinde Yumurtalık İlçesi </a:t>
            </a:r>
            <a:r>
              <a:rPr lang="tr-TR" sz="2000" b="1" dirty="0">
                <a:ea typeface="Calibri" panose="020F0502020204030204" pitchFamily="34" charset="0"/>
                <a:cs typeface="Times New Roman" panose="02020603050405020304" pitchFamily="18" charset="0"/>
              </a:rPr>
              <a:t>(59 Kişi)</a:t>
            </a:r>
          </a:p>
          <a:p>
            <a:pPr indent="449580" algn="just">
              <a:lnSpc>
                <a:spcPct val="107000"/>
              </a:lnSpc>
              <a:spcAft>
                <a:spcPts val="800"/>
              </a:spcAft>
            </a:pPr>
            <a:r>
              <a:rPr lang="tr-TR" sz="2000" dirty="0">
                <a:ea typeface="Calibri" panose="020F0502020204030204" pitchFamily="34" charset="0"/>
                <a:cs typeface="Times New Roman" panose="02020603050405020304" pitchFamily="18" charset="0"/>
              </a:rPr>
              <a:t>13.11.2019 tarihinde Karataş İlçesi </a:t>
            </a:r>
            <a:r>
              <a:rPr lang="tr-TR" sz="2000" b="1" dirty="0">
                <a:ea typeface="Calibri" panose="020F0502020204030204" pitchFamily="34" charset="0"/>
                <a:cs typeface="Times New Roman" panose="02020603050405020304" pitchFamily="18" charset="0"/>
              </a:rPr>
              <a:t>(72 Kişi)</a:t>
            </a:r>
            <a:endParaRPr lang="tr-TR" sz="2000" dirty="0">
              <a:ea typeface="Calibri" panose="020F0502020204030204" pitchFamily="34" charset="0"/>
              <a:cs typeface="Times New Roman" panose="02020603050405020304" pitchFamily="18" charset="0"/>
            </a:endParaRPr>
          </a:p>
          <a:p>
            <a:pPr indent="449580" algn="just">
              <a:lnSpc>
                <a:spcPct val="107000"/>
              </a:lnSpc>
              <a:spcAft>
                <a:spcPts val="800"/>
              </a:spcAft>
            </a:pPr>
            <a:endParaRPr lang="tr-T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732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318"/>
          <a:stretch/>
        </p:blipFill>
        <p:spPr>
          <a:xfrm>
            <a:off x="19046" y="5685432"/>
            <a:ext cx="9099895" cy="1172568"/>
          </a:xfrm>
          <a:prstGeom prst="rect">
            <a:avLst/>
          </a:prstGeom>
        </p:spPr>
      </p:pic>
      <p:sp>
        <p:nvSpPr>
          <p:cNvPr id="5" name="Metin kutusu 4"/>
          <p:cNvSpPr txBox="1"/>
          <p:nvPr/>
        </p:nvSpPr>
        <p:spPr>
          <a:xfrm>
            <a:off x="251520" y="6179818"/>
            <a:ext cx="4698787" cy="369332"/>
          </a:xfrm>
          <a:prstGeom prst="rect">
            <a:avLst/>
          </a:prstGeom>
          <a:noFill/>
        </p:spPr>
        <p:txBody>
          <a:bodyPr wrap="none" rtlCol="0">
            <a:spAutoFit/>
          </a:bodyPr>
          <a:lstStyle/>
          <a:p>
            <a:r>
              <a:rPr lang="tr-TR" b="1" dirty="0">
                <a:solidFill>
                  <a:schemeClr val="bg1"/>
                </a:solidFill>
              </a:rPr>
              <a:t>ADANA İL AFET VE ACİL DURUM MÜDÜRLÜĞÜ</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8548" y="4772708"/>
            <a:ext cx="1382665" cy="1431551"/>
          </a:xfrm>
          <a:prstGeom prst="rect">
            <a:avLst/>
          </a:prstGeom>
        </p:spPr>
      </p:pic>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25</a:t>
            </a:r>
            <a:endParaRPr lang="tr-TR" sz="1600" dirty="0">
              <a:solidFill>
                <a:schemeClr val="bg1"/>
              </a:solidFill>
            </a:endParaRPr>
          </a:p>
        </p:txBody>
      </p:sp>
      <p:sp>
        <p:nvSpPr>
          <p:cNvPr id="9" name="İçerik Yer Tutucusu 2"/>
          <p:cNvSpPr txBox="1">
            <a:spLocks/>
          </p:cNvSpPr>
          <p:nvPr/>
        </p:nvSpPr>
        <p:spPr>
          <a:xfrm>
            <a:off x="871843" y="1304649"/>
            <a:ext cx="7444417" cy="442610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91440" marR="0" lvl="0" indent="-91440" algn="just"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q"/>
              <a:tabLst/>
              <a:defRPr/>
            </a:pPr>
            <a:endParaRPr kumimoji="0" lang="tr-TR" b="0" i="0" u="none" strike="noStrike" kern="1200" cap="none" spc="0" normalizeH="0" baseline="0" noProof="0" dirty="0">
              <a:ln>
                <a:noFill/>
              </a:ln>
              <a:solidFill>
                <a:sysClr val="windowText" lastClr="000000"/>
              </a:solidFill>
              <a:effectLst/>
              <a:uLnTx/>
              <a:uFillTx/>
            </a:endParaRPr>
          </a:p>
          <a:p>
            <a:pPr marL="0" marR="0" lvl="0" indent="0" algn="just" defTabSz="914400" rtl="0" eaLnBrk="1" fontAlgn="auto" latinLnBrk="0" hangingPunct="1">
              <a:lnSpc>
                <a:spcPct val="90000"/>
              </a:lnSpc>
              <a:spcBef>
                <a:spcPts val="1200"/>
              </a:spcBef>
              <a:spcAft>
                <a:spcPts val="200"/>
              </a:spcAft>
              <a:buClr>
                <a:srgbClr val="1CADE4"/>
              </a:buClr>
              <a:buSzPct val="100000"/>
              <a:buNone/>
              <a:tabLst/>
              <a:defRPr/>
            </a:pPr>
            <a:endParaRPr kumimoji="0" lang="tr-TR" sz="2000" b="0" i="0" u="none" strike="noStrike" kern="1200" cap="none" spc="0" normalizeH="0" baseline="0" noProof="0" dirty="0">
              <a:ln>
                <a:noFill/>
              </a:ln>
              <a:solidFill>
                <a:sysClr val="windowText" lastClr="000000"/>
              </a:solidFill>
              <a:effectLst/>
              <a:uLnTx/>
              <a:uFillTx/>
              <a:latin typeface="Tw Cen MT" panose="020B0602020104020603"/>
              <a:ea typeface="+mn-ea"/>
              <a:cs typeface="+mn-cs"/>
            </a:endParaRPr>
          </a:p>
        </p:txBody>
      </p:sp>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57430"/>
            <a:ext cx="1264354" cy="630689"/>
          </a:xfrm>
          <a:prstGeom prst="rect">
            <a:avLst/>
          </a:prstGeom>
          <a:solidFill>
            <a:schemeClr val="accent1"/>
          </a:solidFill>
        </p:spPr>
      </p:pic>
      <p:sp>
        <p:nvSpPr>
          <p:cNvPr id="14" name="Dikdörtgen 13"/>
          <p:cNvSpPr/>
          <p:nvPr/>
        </p:nvSpPr>
        <p:spPr>
          <a:xfrm>
            <a:off x="883697" y="991649"/>
            <a:ext cx="7162676" cy="5070106"/>
          </a:xfrm>
          <a:prstGeom prst="rect">
            <a:avLst/>
          </a:prstGeom>
        </p:spPr>
        <p:txBody>
          <a:bodyPr wrap="square">
            <a:spAutoFit/>
          </a:bodyPr>
          <a:lstStyle/>
          <a:p>
            <a:pPr indent="449580" algn="just">
              <a:lnSpc>
                <a:spcPct val="107000"/>
              </a:lnSpc>
              <a:spcAft>
                <a:spcPts val="800"/>
              </a:spcAft>
            </a:pPr>
            <a:r>
              <a:rPr lang="tr-TR" sz="2000" dirty="0">
                <a:ea typeface="Calibri" panose="020F0502020204030204" pitchFamily="34" charset="0"/>
                <a:cs typeface="Times New Roman" panose="02020603050405020304" pitchFamily="18" charset="0"/>
              </a:rPr>
              <a:t>14.11.2019 tarihinde Ceyhan İlçesi </a:t>
            </a:r>
            <a:r>
              <a:rPr lang="tr-TR" sz="2000" b="1" dirty="0">
                <a:ea typeface="Calibri" panose="020F0502020204030204" pitchFamily="34" charset="0"/>
                <a:cs typeface="Times New Roman" panose="02020603050405020304" pitchFamily="18" charset="0"/>
              </a:rPr>
              <a:t>(106 Kişi)</a:t>
            </a:r>
            <a:endParaRPr lang="tr-TR" sz="2000" dirty="0">
              <a:ea typeface="Calibri" panose="020F0502020204030204" pitchFamily="34" charset="0"/>
              <a:cs typeface="Times New Roman" panose="02020603050405020304" pitchFamily="18" charset="0"/>
            </a:endParaRPr>
          </a:p>
          <a:p>
            <a:pPr indent="449580" algn="just">
              <a:lnSpc>
                <a:spcPct val="107000"/>
              </a:lnSpc>
              <a:spcAft>
                <a:spcPts val="800"/>
              </a:spcAft>
            </a:pPr>
            <a:r>
              <a:rPr lang="tr-TR" sz="2000" dirty="0">
                <a:ea typeface="Calibri" panose="020F0502020204030204" pitchFamily="34" charset="0"/>
                <a:cs typeface="Times New Roman" panose="02020603050405020304" pitchFamily="18" charset="0"/>
              </a:rPr>
              <a:t>15.11.2019 tarihinde Karaisalı İlçesi </a:t>
            </a:r>
            <a:r>
              <a:rPr lang="tr-TR" sz="2000" b="1" dirty="0">
                <a:ea typeface="Calibri" panose="020F0502020204030204" pitchFamily="34" charset="0"/>
                <a:cs typeface="Times New Roman" panose="02020603050405020304" pitchFamily="18" charset="0"/>
              </a:rPr>
              <a:t>(86 Kişi)</a:t>
            </a:r>
            <a:endParaRPr lang="tr-TR" sz="2000" dirty="0">
              <a:ea typeface="Calibri" panose="020F0502020204030204" pitchFamily="34" charset="0"/>
              <a:cs typeface="Times New Roman" panose="02020603050405020304" pitchFamily="18" charset="0"/>
            </a:endParaRPr>
          </a:p>
          <a:p>
            <a:pPr indent="449580" algn="just">
              <a:lnSpc>
                <a:spcPct val="107000"/>
              </a:lnSpc>
              <a:spcAft>
                <a:spcPts val="800"/>
              </a:spcAft>
            </a:pPr>
            <a:r>
              <a:rPr lang="tr-TR" sz="2000" dirty="0">
                <a:ea typeface="Calibri" panose="020F0502020204030204" pitchFamily="34" charset="0"/>
                <a:cs typeface="Times New Roman" panose="02020603050405020304" pitchFamily="18" charset="0"/>
              </a:rPr>
              <a:t>19.11.2019 tarihinde Seyhan İlçesi </a:t>
            </a:r>
            <a:r>
              <a:rPr lang="tr-TR" sz="2000" b="1" dirty="0">
                <a:ea typeface="Calibri" panose="020F0502020204030204" pitchFamily="34" charset="0"/>
                <a:cs typeface="Times New Roman" panose="02020603050405020304" pitchFamily="18" charset="0"/>
              </a:rPr>
              <a:t>(234 Kişi)</a:t>
            </a:r>
            <a:endParaRPr lang="tr-TR" sz="2000" dirty="0">
              <a:ea typeface="Calibri" panose="020F0502020204030204" pitchFamily="34" charset="0"/>
              <a:cs typeface="Times New Roman" panose="02020603050405020304" pitchFamily="18" charset="0"/>
            </a:endParaRPr>
          </a:p>
          <a:p>
            <a:pPr indent="449580" algn="just">
              <a:lnSpc>
                <a:spcPct val="107000"/>
              </a:lnSpc>
              <a:spcAft>
                <a:spcPts val="800"/>
              </a:spcAft>
            </a:pPr>
            <a:r>
              <a:rPr lang="tr-TR" sz="2000" dirty="0">
                <a:ea typeface="Calibri" panose="020F0502020204030204" pitchFamily="34" charset="0"/>
                <a:cs typeface="Times New Roman" panose="02020603050405020304" pitchFamily="18" charset="0"/>
              </a:rPr>
              <a:t>09.12.2019 tarihinde Pozantı İlçesi </a:t>
            </a:r>
            <a:r>
              <a:rPr lang="tr-TR" sz="2000" b="1" dirty="0">
                <a:ea typeface="Calibri" panose="020F0502020204030204" pitchFamily="34" charset="0"/>
                <a:cs typeface="Times New Roman" panose="02020603050405020304" pitchFamily="18" charset="0"/>
              </a:rPr>
              <a:t>(73 Kişi)</a:t>
            </a:r>
            <a:endParaRPr lang="tr-TR" sz="2000" dirty="0">
              <a:ea typeface="Calibri" panose="020F0502020204030204" pitchFamily="34" charset="0"/>
              <a:cs typeface="Times New Roman" panose="02020603050405020304" pitchFamily="18" charset="0"/>
            </a:endParaRPr>
          </a:p>
          <a:p>
            <a:pPr indent="449580" algn="just">
              <a:lnSpc>
                <a:spcPct val="107000"/>
              </a:lnSpc>
              <a:spcAft>
                <a:spcPts val="800"/>
              </a:spcAft>
            </a:pPr>
            <a:r>
              <a:rPr lang="tr-TR" sz="2000" dirty="0">
                <a:ea typeface="Calibri" panose="020F0502020204030204" pitchFamily="34" charset="0"/>
                <a:cs typeface="Times New Roman" panose="02020603050405020304" pitchFamily="18" charset="0"/>
              </a:rPr>
              <a:t>10.12.2019 tarihinde Tufanbeyli İlçesi </a:t>
            </a:r>
            <a:r>
              <a:rPr lang="tr-TR" sz="2000" b="1" dirty="0">
                <a:ea typeface="Calibri" panose="020F0502020204030204" pitchFamily="34" charset="0"/>
                <a:cs typeface="Times New Roman" panose="02020603050405020304" pitchFamily="18" charset="0"/>
              </a:rPr>
              <a:t>(72 Kişi)</a:t>
            </a:r>
            <a:endParaRPr lang="tr-TR" sz="2000" dirty="0">
              <a:ea typeface="Calibri" panose="020F0502020204030204" pitchFamily="34" charset="0"/>
              <a:cs typeface="Times New Roman" panose="02020603050405020304" pitchFamily="18" charset="0"/>
            </a:endParaRPr>
          </a:p>
          <a:p>
            <a:pPr indent="449580" algn="just">
              <a:lnSpc>
                <a:spcPct val="107000"/>
              </a:lnSpc>
              <a:spcAft>
                <a:spcPts val="800"/>
              </a:spcAft>
            </a:pPr>
            <a:r>
              <a:rPr lang="tr-TR" sz="2000" dirty="0">
                <a:ea typeface="Calibri" panose="020F0502020204030204" pitchFamily="34" charset="0"/>
                <a:cs typeface="Times New Roman" panose="02020603050405020304" pitchFamily="18" charset="0"/>
              </a:rPr>
              <a:t>10.12.2019 tarihinde Saimbeyli İlçesi </a:t>
            </a:r>
            <a:r>
              <a:rPr lang="tr-TR" sz="2000" b="1" dirty="0">
                <a:ea typeface="Calibri" panose="020F0502020204030204" pitchFamily="34" charset="0"/>
                <a:cs typeface="Times New Roman" panose="02020603050405020304" pitchFamily="18" charset="0"/>
              </a:rPr>
              <a:t>(85 Kişi)</a:t>
            </a:r>
            <a:endParaRPr lang="tr-TR" sz="2000" dirty="0">
              <a:ea typeface="Calibri" panose="020F0502020204030204" pitchFamily="34" charset="0"/>
              <a:cs typeface="Times New Roman" panose="02020603050405020304" pitchFamily="18" charset="0"/>
            </a:endParaRPr>
          </a:p>
          <a:p>
            <a:pPr indent="449580" algn="just">
              <a:lnSpc>
                <a:spcPct val="107000"/>
              </a:lnSpc>
              <a:spcAft>
                <a:spcPts val="800"/>
              </a:spcAft>
            </a:pPr>
            <a:r>
              <a:rPr lang="tr-TR" sz="2000" dirty="0">
                <a:ea typeface="Calibri" panose="020F0502020204030204" pitchFamily="34" charset="0"/>
                <a:cs typeface="Times New Roman" panose="02020603050405020304" pitchFamily="18" charset="0"/>
              </a:rPr>
              <a:t>10.12.2019 tarihinde Feke İlçesi </a:t>
            </a:r>
            <a:r>
              <a:rPr lang="tr-TR" sz="2000" b="1" dirty="0">
                <a:ea typeface="Calibri" panose="020F0502020204030204" pitchFamily="34" charset="0"/>
                <a:cs typeface="Times New Roman" panose="02020603050405020304" pitchFamily="18" charset="0"/>
              </a:rPr>
              <a:t>(86 Kişi</a:t>
            </a:r>
            <a:r>
              <a:rPr lang="tr-TR" sz="2000" b="1" dirty="0" smtClean="0">
                <a:ea typeface="Calibri" panose="020F0502020204030204" pitchFamily="34" charset="0"/>
                <a:cs typeface="Times New Roman" panose="02020603050405020304" pitchFamily="18" charset="0"/>
              </a:rPr>
              <a:t>)</a:t>
            </a:r>
          </a:p>
          <a:p>
            <a:pPr indent="449580" algn="just">
              <a:lnSpc>
                <a:spcPct val="107000"/>
              </a:lnSpc>
              <a:spcAft>
                <a:spcPts val="800"/>
              </a:spcAft>
            </a:pPr>
            <a:r>
              <a:rPr lang="tr-TR" sz="2000" dirty="0">
                <a:ea typeface="Calibri" panose="020F0502020204030204" pitchFamily="34" charset="0"/>
                <a:cs typeface="Times New Roman" panose="02020603050405020304" pitchFamily="18" charset="0"/>
              </a:rPr>
              <a:t>17.10.2019 tarihinde Alparslan Türkeş </a:t>
            </a:r>
            <a:r>
              <a:rPr lang="tr-TR" sz="2000" dirty="0" smtClean="0">
                <a:ea typeface="Calibri" panose="020F0502020204030204" pitchFamily="34" charset="0"/>
                <a:cs typeface="Times New Roman" panose="02020603050405020304" pitchFamily="18" charset="0"/>
              </a:rPr>
              <a:t>Bilim Ve Teknoloji Üniversitesi </a:t>
            </a:r>
            <a:r>
              <a:rPr lang="tr-TR" sz="2000" b="1" dirty="0" smtClean="0">
                <a:ea typeface="Calibri" panose="020F0502020204030204" pitchFamily="34" charset="0"/>
                <a:cs typeface="Times New Roman" panose="02020603050405020304" pitchFamily="18" charset="0"/>
              </a:rPr>
              <a:t>(</a:t>
            </a:r>
            <a:r>
              <a:rPr lang="tr-TR" sz="2000" b="1" dirty="0">
                <a:ea typeface="Calibri" panose="020F0502020204030204" pitchFamily="34" charset="0"/>
                <a:cs typeface="Times New Roman" panose="02020603050405020304" pitchFamily="18" charset="0"/>
              </a:rPr>
              <a:t>115 kişi)</a:t>
            </a:r>
          </a:p>
          <a:p>
            <a:pPr indent="449580" algn="just">
              <a:lnSpc>
                <a:spcPct val="107000"/>
              </a:lnSpc>
              <a:spcAft>
                <a:spcPts val="800"/>
              </a:spcAft>
            </a:pPr>
            <a:r>
              <a:rPr lang="tr-TR" sz="2000" dirty="0">
                <a:ea typeface="Calibri" panose="020F0502020204030204" pitchFamily="34" charset="0"/>
                <a:cs typeface="Times New Roman" panose="02020603050405020304" pitchFamily="18" charset="0"/>
              </a:rPr>
              <a:t>18.11.2019 tarihinde Çukurova </a:t>
            </a:r>
            <a:r>
              <a:rPr lang="tr-TR" sz="2000" dirty="0" smtClean="0">
                <a:ea typeface="Calibri" panose="020F0502020204030204" pitchFamily="34" charset="0"/>
                <a:cs typeface="Times New Roman" panose="02020603050405020304" pitchFamily="18" charset="0"/>
              </a:rPr>
              <a:t>Üniversitesi </a:t>
            </a:r>
            <a:r>
              <a:rPr lang="tr-TR" sz="2000" b="1" dirty="0">
                <a:ea typeface="Calibri" panose="020F0502020204030204" pitchFamily="34" charset="0"/>
                <a:cs typeface="Times New Roman" panose="02020603050405020304" pitchFamily="18" charset="0"/>
              </a:rPr>
              <a:t>(175 kişi)</a:t>
            </a:r>
          </a:p>
          <a:p>
            <a:pPr indent="449580" algn="just">
              <a:lnSpc>
                <a:spcPct val="107000"/>
              </a:lnSpc>
              <a:spcAft>
                <a:spcPts val="800"/>
              </a:spcAft>
            </a:pPr>
            <a:endParaRPr lang="tr-TR" sz="2000" b="1" dirty="0">
              <a:ea typeface="Calibri" panose="020F0502020204030204" pitchFamily="34" charset="0"/>
              <a:cs typeface="Times New Roman" panose="02020603050405020304" pitchFamily="18" charset="0"/>
            </a:endParaRPr>
          </a:p>
          <a:p>
            <a:pPr indent="449580" algn="just">
              <a:lnSpc>
                <a:spcPct val="107000"/>
              </a:lnSpc>
              <a:spcAft>
                <a:spcPts val="800"/>
              </a:spcAft>
            </a:pPr>
            <a:endParaRPr lang="tr-TR"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238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318"/>
          <a:stretch/>
        </p:blipFill>
        <p:spPr>
          <a:xfrm>
            <a:off x="44105" y="5695273"/>
            <a:ext cx="9099895" cy="1172568"/>
          </a:xfrm>
          <a:prstGeom prst="rect">
            <a:avLst/>
          </a:prstGeom>
        </p:spPr>
      </p:pic>
      <p:sp>
        <p:nvSpPr>
          <p:cNvPr id="5" name="Metin kutusu 4"/>
          <p:cNvSpPr txBox="1"/>
          <p:nvPr/>
        </p:nvSpPr>
        <p:spPr>
          <a:xfrm>
            <a:off x="251520" y="6179818"/>
            <a:ext cx="4698787" cy="369332"/>
          </a:xfrm>
          <a:prstGeom prst="rect">
            <a:avLst/>
          </a:prstGeom>
          <a:noFill/>
        </p:spPr>
        <p:txBody>
          <a:bodyPr wrap="none" rtlCol="0">
            <a:spAutoFit/>
          </a:bodyPr>
          <a:lstStyle/>
          <a:p>
            <a:r>
              <a:rPr lang="tr-TR" b="1" dirty="0">
                <a:solidFill>
                  <a:schemeClr val="bg1"/>
                </a:solidFill>
              </a:rPr>
              <a:t>ADANA İL AFET VE ACİL DURUM MÜDÜRLÜĞÜ</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8548" y="4772708"/>
            <a:ext cx="1382665" cy="1431551"/>
          </a:xfrm>
          <a:prstGeom prst="rect">
            <a:avLst/>
          </a:prstGeom>
        </p:spPr>
      </p:pic>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26</a:t>
            </a:r>
            <a:endParaRPr lang="tr-TR" sz="1600" dirty="0">
              <a:solidFill>
                <a:schemeClr val="bg1"/>
              </a:solidFill>
            </a:endParaRPr>
          </a:p>
        </p:txBody>
      </p:sp>
      <p:sp>
        <p:nvSpPr>
          <p:cNvPr id="9" name="İçerik Yer Tutucusu 2"/>
          <p:cNvSpPr txBox="1">
            <a:spLocks/>
          </p:cNvSpPr>
          <p:nvPr/>
        </p:nvSpPr>
        <p:spPr>
          <a:xfrm>
            <a:off x="871843" y="1304649"/>
            <a:ext cx="7444417" cy="442610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91440" marR="0" lvl="0" indent="-91440" algn="just"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q"/>
              <a:tabLst/>
              <a:defRPr/>
            </a:pPr>
            <a:endParaRPr kumimoji="0" lang="tr-TR" b="0" i="0" u="none" strike="noStrike" kern="1200" cap="none" spc="0" normalizeH="0" baseline="0" noProof="0" dirty="0">
              <a:ln>
                <a:noFill/>
              </a:ln>
              <a:solidFill>
                <a:sysClr val="windowText" lastClr="000000"/>
              </a:solidFill>
              <a:effectLst/>
              <a:uLnTx/>
              <a:uFillTx/>
            </a:endParaRPr>
          </a:p>
          <a:p>
            <a:pPr marL="0" marR="0" lvl="0" indent="0" algn="just" defTabSz="914400" rtl="0" eaLnBrk="1" fontAlgn="auto" latinLnBrk="0" hangingPunct="1">
              <a:lnSpc>
                <a:spcPct val="90000"/>
              </a:lnSpc>
              <a:spcBef>
                <a:spcPts val="1200"/>
              </a:spcBef>
              <a:spcAft>
                <a:spcPts val="200"/>
              </a:spcAft>
              <a:buClr>
                <a:srgbClr val="1CADE4"/>
              </a:buClr>
              <a:buSzPct val="100000"/>
              <a:buNone/>
              <a:tabLst/>
              <a:defRPr/>
            </a:pPr>
            <a:endParaRPr kumimoji="0" lang="tr-TR" sz="2000" b="0" i="0" u="none" strike="noStrike" kern="1200" cap="none" spc="0" normalizeH="0" baseline="0" noProof="0" dirty="0">
              <a:ln>
                <a:noFill/>
              </a:ln>
              <a:solidFill>
                <a:sysClr val="windowText" lastClr="000000"/>
              </a:solidFill>
              <a:effectLst/>
              <a:uLnTx/>
              <a:uFillTx/>
              <a:latin typeface="Tw Cen MT" panose="020B0602020104020603"/>
              <a:ea typeface="+mn-ea"/>
              <a:cs typeface="+mn-cs"/>
            </a:endParaRPr>
          </a:p>
        </p:txBody>
      </p:sp>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57430"/>
            <a:ext cx="1264354" cy="630689"/>
          </a:xfrm>
          <a:prstGeom prst="rect">
            <a:avLst/>
          </a:prstGeom>
          <a:solidFill>
            <a:schemeClr val="accent1"/>
          </a:solidFill>
        </p:spPr>
      </p:pic>
      <p:sp>
        <p:nvSpPr>
          <p:cNvPr id="2" name="Dikdörtgen 1"/>
          <p:cNvSpPr/>
          <p:nvPr/>
        </p:nvSpPr>
        <p:spPr>
          <a:xfrm>
            <a:off x="710113" y="507032"/>
            <a:ext cx="7743931" cy="1107996"/>
          </a:xfrm>
          <a:prstGeom prst="rect">
            <a:avLst/>
          </a:prstGeom>
        </p:spPr>
        <p:txBody>
          <a:bodyPr wrap="square">
            <a:spAutoFit/>
          </a:bodyPr>
          <a:lstStyle/>
          <a:p>
            <a:pPr algn="just"/>
            <a:r>
              <a:rPr lang="tr-TR" sz="2200" b="1" dirty="0">
                <a:solidFill>
                  <a:schemeClr val="accent5"/>
                </a:solidFill>
                <a:cs typeface="Times New Roman" panose="02020603050405020304" pitchFamily="18" charset="0"/>
              </a:rPr>
              <a:t>	</a:t>
            </a:r>
            <a:r>
              <a:rPr lang="tr-TR" sz="2200" dirty="0">
                <a:cs typeface="Times New Roman" panose="02020603050405020304" pitchFamily="18" charset="0"/>
              </a:rPr>
              <a:t>Ocak 2020 sonu itibariyle sisteme giriş yapan gönüllü sayımız </a:t>
            </a:r>
            <a:r>
              <a:rPr lang="tr-TR" sz="2200" b="1" dirty="0">
                <a:cs typeface="Times New Roman" panose="02020603050405020304" pitchFamily="18" charset="0"/>
              </a:rPr>
              <a:t>888’</a:t>
            </a:r>
            <a:r>
              <a:rPr lang="tr-TR" sz="2200" dirty="0">
                <a:cs typeface="Times New Roman" panose="02020603050405020304" pitchFamily="18" charset="0"/>
              </a:rPr>
              <a:t>dır. Bu sayı yeterli değildir, hep beraber biraz daha çalışmalıyız.</a:t>
            </a:r>
          </a:p>
        </p:txBody>
      </p:sp>
      <p:graphicFrame>
        <p:nvGraphicFramePr>
          <p:cNvPr id="12" name="Tablo 11"/>
          <p:cNvGraphicFramePr>
            <a:graphicFrameLocks noGrp="1"/>
          </p:cNvGraphicFramePr>
          <p:nvPr>
            <p:extLst>
              <p:ext uri="{D42A27DB-BD31-4B8C-83A1-F6EECF244321}">
                <p14:modId xmlns:p14="http://schemas.microsoft.com/office/powerpoint/2010/main" val="246978884"/>
              </p:ext>
            </p:extLst>
          </p:nvPr>
        </p:nvGraphicFramePr>
        <p:xfrm>
          <a:off x="2583954" y="1318987"/>
          <a:ext cx="3858464" cy="4804304"/>
        </p:xfrm>
        <a:graphic>
          <a:graphicData uri="http://schemas.openxmlformats.org/drawingml/2006/table">
            <a:tbl>
              <a:tblPr/>
              <a:tblGrid>
                <a:gridCol w="2102979">
                  <a:extLst>
                    <a:ext uri="{9D8B030D-6E8A-4147-A177-3AD203B41FA5}">
                      <a16:colId xmlns:a16="http://schemas.microsoft.com/office/drawing/2014/main" val="3265722542"/>
                    </a:ext>
                  </a:extLst>
                </a:gridCol>
                <a:gridCol w="1755485">
                  <a:extLst>
                    <a:ext uri="{9D8B030D-6E8A-4147-A177-3AD203B41FA5}">
                      <a16:colId xmlns:a16="http://schemas.microsoft.com/office/drawing/2014/main" val="3284458218"/>
                    </a:ext>
                  </a:extLst>
                </a:gridCol>
              </a:tblGrid>
              <a:tr h="300269">
                <a:tc>
                  <a:txBody>
                    <a:bodyPr/>
                    <a:lstStyle/>
                    <a:p>
                      <a:pPr algn="l" fontAlgn="b"/>
                      <a:r>
                        <a:rPr lang="tr-TR" sz="1800" b="1" i="0" u="none" strike="noStrike" dirty="0">
                          <a:solidFill>
                            <a:schemeClr val="accent2">
                              <a:lumMod val="75000"/>
                            </a:schemeClr>
                          </a:solidFill>
                          <a:effectLst/>
                          <a:latin typeface="Calibri" panose="020F0502020204030204" pitchFamily="34" charset="0"/>
                        </a:rPr>
                        <a:t> Adana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chemeClr val="accent2">
                              <a:lumMod val="75000"/>
                            </a:schemeClr>
                          </a:solidFill>
                          <a:effectLst/>
                          <a:latin typeface="Calibri" panose="020F0502020204030204" pitchFamily="34" charset="0"/>
                        </a:rPr>
                        <a:t>888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748633"/>
                  </a:ext>
                </a:extLst>
              </a:tr>
              <a:tr h="300269">
                <a:tc>
                  <a:txBody>
                    <a:bodyPr/>
                    <a:lstStyle/>
                    <a:p>
                      <a:pPr algn="l" fontAlgn="b"/>
                      <a:r>
                        <a:rPr lang="tr-TR" sz="1800" b="1" i="0" u="none" strike="noStrike" dirty="0">
                          <a:solidFill>
                            <a:srgbClr val="000000"/>
                          </a:solidFill>
                          <a:effectLst/>
                          <a:latin typeface="Calibri" panose="020F0502020204030204" pitchFamily="34" charset="0"/>
                        </a:rPr>
                        <a:t>Aladağ</a:t>
                      </a:r>
                    </a:p>
                  </a:txBody>
                  <a:tcPr marL="857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079654"/>
                  </a:ext>
                </a:extLst>
              </a:tr>
              <a:tr h="300269">
                <a:tc>
                  <a:txBody>
                    <a:bodyPr/>
                    <a:lstStyle/>
                    <a:p>
                      <a:pPr algn="l" fontAlgn="b"/>
                      <a:r>
                        <a:rPr lang="tr-TR" sz="1800" b="1" i="0" u="none" strike="noStrike" dirty="0">
                          <a:solidFill>
                            <a:srgbClr val="000000"/>
                          </a:solidFill>
                          <a:effectLst/>
                          <a:latin typeface="Calibri" panose="020F0502020204030204" pitchFamily="34" charset="0"/>
                        </a:rPr>
                        <a:t>Ceyhan</a:t>
                      </a:r>
                    </a:p>
                  </a:txBody>
                  <a:tcPr marL="857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Calibri" panose="020F0502020204030204" pitchFamily="34" charset="0"/>
                        </a:rPr>
                        <a:t>57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8251696"/>
                  </a:ext>
                </a:extLst>
              </a:tr>
              <a:tr h="300269">
                <a:tc>
                  <a:txBody>
                    <a:bodyPr/>
                    <a:lstStyle/>
                    <a:p>
                      <a:pPr algn="l" fontAlgn="b"/>
                      <a:r>
                        <a:rPr lang="tr-TR" sz="1800" b="1" i="0" u="none" strike="noStrike" dirty="0">
                          <a:solidFill>
                            <a:srgbClr val="000000"/>
                          </a:solidFill>
                          <a:effectLst/>
                          <a:latin typeface="Calibri" panose="020F0502020204030204" pitchFamily="34" charset="0"/>
                        </a:rPr>
                        <a:t>Çukurova</a:t>
                      </a:r>
                    </a:p>
                  </a:txBody>
                  <a:tcPr marL="857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Calibri" panose="020F0502020204030204" pitchFamily="34" charset="0"/>
                        </a:rPr>
                        <a:t>215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6634989"/>
                  </a:ext>
                </a:extLst>
              </a:tr>
              <a:tr h="300269">
                <a:tc>
                  <a:txBody>
                    <a:bodyPr/>
                    <a:lstStyle/>
                    <a:p>
                      <a:pPr algn="l" fontAlgn="b"/>
                      <a:r>
                        <a:rPr lang="tr-TR" sz="1800" b="1" i="0" u="none" strike="noStrike" dirty="0">
                          <a:solidFill>
                            <a:srgbClr val="000000"/>
                          </a:solidFill>
                          <a:effectLst/>
                          <a:latin typeface="Calibri" panose="020F0502020204030204" pitchFamily="34" charset="0"/>
                        </a:rPr>
                        <a:t>Feke</a:t>
                      </a:r>
                    </a:p>
                  </a:txBody>
                  <a:tcPr marL="857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008550"/>
                  </a:ext>
                </a:extLst>
              </a:tr>
              <a:tr h="300269">
                <a:tc>
                  <a:txBody>
                    <a:bodyPr/>
                    <a:lstStyle/>
                    <a:p>
                      <a:pPr algn="l" fontAlgn="b"/>
                      <a:r>
                        <a:rPr lang="tr-TR" sz="1800" b="1" i="0" u="none" strike="noStrike" dirty="0">
                          <a:solidFill>
                            <a:srgbClr val="000000"/>
                          </a:solidFill>
                          <a:effectLst/>
                          <a:latin typeface="Calibri" panose="020F0502020204030204" pitchFamily="34" charset="0"/>
                        </a:rPr>
                        <a:t>İmamoğlu</a:t>
                      </a:r>
                    </a:p>
                  </a:txBody>
                  <a:tcPr marL="857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8171719"/>
                  </a:ext>
                </a:extLst>
              </a:tr>
              <a:tr h="300269">
                <a:tc>
                  <a:txBody>
                    <a:bodyPr/>
                    <a:lstStyle/>
                    <a:p>
                      <a:pPr algn="l" fontAlgn="b"/>
                      <a:r>
                        <a:rPr lang="tr-TR" sz="1800" b="1" i="0" u="none" strike="noStrike" dirty="0">
                          <a:solidFill>
                            <a:srgbClr val="000000"/>
                          </a:solidFill>
                          <a:effectLst/>
                          <a:latin typeface="Calibri" panose="020F0502020204030204" pitchFamily="34" charset="0"/>
                        </a:rPr>
                        <a:t>Karaisalı</a:t>
                      </a:r>
                    </a:p>
                  </a:txBody>
                  <a:tcPr marL="857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4778003"/>
                  </a:ext>
                </a:extLst>
              </a:tr>
              <a:tr h="300269">
                <a:tc>
                  <a:txBody>
                    <a:bodyPr/>
                    <a:lstStyle/>
                    <a:p>
                      <a:pPr algn="l" fontAlgn="b"/>
                      <a:r>
                        <a:rPr lang="tr-TR" sz="1800" b="1" i="0" u="none" strike="noStrike" dirty="0">
                          <a:solidFill>
                            <a:srgbClr val="000000"/>
                          </a:solidFill>
                          <a:effectLst/>
                          <a:latin typeface="Calibri" panose="020F0502020204030204" pitchFamily="34" charset="0"/>
                        </a:rPr>
                        <a:t>Karataş</a:t>
                      </a:r>
                    </a:p>
                  </a:txBody>
                  <a:tcPr marL="857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2853454"/>
                  </a:ext>
                </a:extLst>
              </a:tr>
              <a:tr h="300269">
                <a:tc>
                  <a:txBody>
                    <a:bodyPr/>
                    <a:lstStyle/>
                    <a:p>
                      <a:pPr algn="l" fontAlgn="b"/>
                      <a:r>
                        <a:rPr lang="tr-TR" sz="1800" b="1" i="0" u="none" strike="noStrike" dirty="0">
                          <a:solidFill>
                            <a:srgbClr val="000000"/>
                          </a:solidFill>
                          <a:effectLst/>
                          <a:latin typeface="Calibri" panose="020F0502020204030204" pitchFamily="34" charset="0"/>
                        </a:rPr>
                        <a:t>Kozan</a:t>
                      </a:r>
                    </a:p>
                  </a:txBody>
                  <a:tcPr marL="857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Calibri" panose="020F0502020204030204" pitchFamily="34" charset="0"/>
                        </a:rPr>
                        <a:t>58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477307"/>
                  </a:ext>
                </a:extLst>
              </a:tr>
              <a:tr h="300269">
                <a:tc>
                  <a:txBody>
                    <a:bodyPr/>
                    <a:lstStyle/>
                    <a:p>
                      <a:pPr algn="l" fontAlgn="b"/>
                      <a:r>
                        <a:rPr lang="tr-TR" sz="1800" b="1" i="0" u="none" strike="noStrike" dirty="0">
                          <a:solidFill>
                            <a:srgbClr val="000000"/>
                          </a:solidFill>
                          <a:effectLst/>
                          <a:latin typeface="Calibri" panose="020F0502020204030204" pitchFamily="34" charset="0"/>
                        </a:rPr>
                        <a:t>Pozantı</a:t>
                      </a:r>
                    </a:p>
                  </a:txBody>
                  <a:tcPr marL="857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0582317"/>
                  </a:ext>
                </a:extLst>
              </a:tr>
              <a:tr h="300269">
                <a:tc>
                  <a:txBody>
                    <a:bodyPr/>
                    <a:lstStyle/>
                    <a:p>
                      <a:pPr algn="l" fontAlgn="b"/>
                      <a:r>
                        <a:rPr lang="tr-TR" sz="1800" b="1" i="0" u="none" strike="noStrike" dirty="0">
                          <a:solidFill>
                            <a:srgbClr val="000000"/>
                          </a:solidFill>
                          <a:effectLst/>
                          <a:latin typeface="Calibri" panose="020F0502020204030204" pitchFamily="34" charset="0"/>
                        </a:rPr>
                        <a:t>Saimbeyli</a:t>
                      </a:r>
                    </a:p>
                  </a:txBody>
                  <a:tcPr marL="857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308874"/>
                  </a:ext>
                </a:extLst>
              </a:tr>
              <a:tr h="300269">
                <a:tc>
                  <a:txBody>
                    <a:bodyPr/>
                    <a:lstStyle/>
                    <a:p>
                      <a:pPr algn="l" fontAlgn="b"/>
                      <a:r>
                        <a:rPr lang="tr-TR" sz="1800" b="1" i="0" u="none" strike="noStrike" dirty="0">
                          <a:solidFill>
                            <a:srgbClr val="000000"/>
                          </a:solidFill>
                          <a:effectLst/>
                          <a:latin typeface="Calibri" panose="020F0502020204030204" pitchFamily="34" charset="0"/>
                        </a:rPr>
                        <a:t>Sarıçam</a:t>
                      </a:r>
                    </a:p>
                  </a:txBody>
                  <a:tcPr marL="857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Calibri" panose="020F0502020204030204" pitchFamily="34" charset="0"/>
                        </a:rPr>
                        <a:t>96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2868516"/>
                  </a:ext>
                </a:extLst>
              </a:tr>
              <a:tr h="300269">
                <a:tc>
                  <a:txBody>
                    <a:bodyPr/>
                    <a:lstStyle/>
                    <a:p>
                      <a:pPr algn="l" fontAlgn="b"/>
                      <a:r>
                        <a:rPr lang="tr-TR" sz="1800" b="1" i="0" u="none" strike="noStrike">
                          <a:solidFill>
                            <a:srgbClr val="000000"/>
                          </a:solidFill>
                          <a:effectLst/>
                          <a:latin typeface="Calibri" panose="020F0502020204030204" pitchFamily="34" charset="0"/>
                        </a:rPr>
                        <a:t>Seyhan</a:t>
                      </a:r>
                    </a:p>
                  </a:txBody>
                  <a:tcPr marL="857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Calibri" panose="020F0502020204030204" pitchFamily="34" charset="0"/>
                        </a:rPr>
                        <a:t>280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9329155"/>
                  </a:ext>
                </a:extLst>
              </a:tr>
              <a:tr h="300269">
                <a:tc>
                  <a:txBody>
                    <a:bodyPr/>
                    <a:lstStyle/>
                    <a:p>
                      <a:pPr algn="l" fontAlgn="b"/>
                      <a:r>
                        <a:rPr lang="tr-TR" sz="1800" b="1" i="0" u="none" strike="noStrike">
                          <a:solidFill>
                            <a:srgbClr val="000000"/>
                          </a:solidFill>
                          <a:effectLst/>
                          <a:latin typeface="Calibri" panose="020F0502020204030204" pitchFamily="34" charset="0"/>
                        </a:rPr>
                        <a:t>Tufanbeyli</a:t>
                      </a:r>
                    </a:p>
                  </a:txBody>
                  <a:tcPr marL="857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655266"/>
                  </a:ext>
                </a:extLst>
              </a:tr>
              <a:tr h="300269">
                <a:tc>
                  <a:txBody>
                    <a:bodyPr/>
                    <a:lstStyle/>
                    <a:p>
                      <a:pPr algn="l" fontAlgn="b"/>
                      <a:r>
                        <a:rPr lang="tr-TR" sz="1800" b="1" i="0" u="none" strike="noStrike">
                          <a:solidFill>
                            <a:srgbClr val="000000"/>
                          </a:solidFill>
                          <a:effectLst/>
                          <a:latin typeface="Calibri" panose="020F0502020204030204" pitchFamily="34" charset="0"/>
                        </a:rPr>
                        <a:t>Yumurtalık</a:t>
                      </a:r>
                    </a:p>
                  </a:txBody>
                  <a:tcPr marL="857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2976891"/>
                  </a:ext>
                </a:extLst>
              </a:tr>
              <a:tr h="300269">
                <a:tc>
                  <a:txBody>
                    <a:bodyPr/>
                    <a:lstStyle/>
                    <a:p>
                      <a:pPr algn="l" fontAlgn="b"/>
                      <a:r>
                        <a:rPr lang="tr-TR" sz="1800" b="1" i="0" u="none" strike="noStrike">
                          <a:solidFill>
                            <a:srgbClr val="000000"/>
                          </a:solidFill>
                          <a:effectLst/>
                          <a:latin typeface="Calibri" panose="020F0502020204030204" pitchFamily="34" charset="0"/>
                        </a:rPr>
                        <a:t>Yüreğir</a:t>
                      </a:r>
                    </a:p>
                  </a:txBody>
                  <a:tcPr marL="857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Calibri" panose="020F0502020204030204" pitchFamily="34" charset="0"/>
                        </a:rPr>
                        <a:t>110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0041098"/>
                  </a:ext>
                </a:extLst>
              </a:tr>
            </a:tbl>
          </a:graphicData>
        </a:graphic>
      </p:graphicFrame>
    </p:spTree>
    <p:extLst>
      <p:ext uri="{BB962C8B-B14F-4D97-AF65-F5344CB8AC3E}">
        <p14:creationId xmlns:p14="http://schemas.microsoft.com/office/powerpoint/2010/main" val="97997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318"/>
          <a:stretch/>
        </p:blipFill>
        <p:spPr>
          <a:xfrm>
            <a:off x="44105" y="5692653"/>
            <a:ext cx="9099895" cy="1172568"/>
          </a:xfrm>
          <a:prstGeom prst="rect">
            <a:avLst/>
          </a:prstGeom>
        </p:spPr>
      </p:pic>
      <p:sp>
        <p:nvSpPr>
          <p:cNvPr id="5" name="Metin kutusu 4"/>
          <p:cNvSpPr txBox="1"/>
          <p:nvPr/>
        </p:nvSpPr>
        <p:spPr>
          <a:xfrm>
            <a:off x="251520" y="6179818"/>
            <a:ext cx="4698787" cy="369332"/>
          </a:xfrm>
          <a:prstGeom prst="rect">
            <a:avLst/>
          </a:prstGeom>
          <a:noFill/>
        </p:spPr>
        <p:txBody>
          <a:bodyPr wrap="none" rtlCol="0">
            <a:spAutoFit/>
          </a:bodyPr>
          <a:lstStyle/>
          <a:p>
            <a:r>
              <a:rPr lang="tr-TR" b="1" dirty="0">
                <a:solidFill>
                  <a:schemeClr val="bg1"/>
                </a:solidFill>
              </a:rPr>
              <a:t>ADANA İL AFET VE ACİL DURUM MÜDÜRLÜĞÜ</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8548" y="4772708"/>
            <a:ext cx="1382665" cy="1431551"/>
          </a:xfrm>
          <a:prstGeom prst="rect">
            <a:avLst/>
          </a:prstGeom>
        </p:spPr>
      </p:pic>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27</a:t>
            </a:r>
            <a:endParaRPr lang="tr-TR" sz="1600" dirty="0">
              <a:solidFill>
                <a:schemeClr val="bg1"/>
              </a:solidFill>
            </a:endParaRPr>
          </a:p>
        </p:txBody>
      </p:sp>
      <p:sp>
        <p:nvSpPr>
          <p:cNvPr id="9" name="İçerik Yer Tutucusu 2"/>
          <p:cNvSpPr txBox="1">
            <a:spLocks/>
          </p:cNvSpPr>
          <p:nvPr/>
        </p:nvSpPr>
        <p:spPr>
          <a:xfrm>
            <a:off x="871843" y="1304649"/>
            <a:ext cx="7444417" cy="442610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91440" marR="0" lvl="0" indent="-91440" algn="just"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q"/>
              <a:tabLst/>
              <a:defRPr/>
            </a:pPr>
            <a:endParaRPr kumimoji="0" lang="tr-TR" b="0" i="0" u="none" strike="noStrike" kern="1200" cap="none" spc="0" normalizeH="0" baseline="0" noProof="0" dirty="0">
              <a:ln>
                <a:noFill/>
              </a:ln>
              <a:solidFill>
                <a:sysClr val="windowText" lastClr="000000"/>
              </a:solidFill>
              <a:effectLst/>
              <a:uLnTx/>
              <a:uFillTx/>
            </a:endParaRPr>
          </a:p>
          <a:p>
            <a:pPr marL="0" marR="0" lvl="0" indent="0" algn="just" defTabSz="914400" rtl="0" eaLnBrk="1" fontAlgn="auto" latinLnBrk="0" hangingPunct="1">
              <a:lnSpc>
                <a:spcPct val="90000"/>
              </a:lnSpc>
              <a:spcBef>
                <a:spcPts val="1200"/>
              </a:spcBef>
              <a:spcAft>
                <a:spcPts val="200"/>
              </a:spcAft>
              <a:buClr>
                <a:srgbClr val="1CADE4"/>
              </a:buClr>
              <a:buSzPct val="100000"/>
              <a:buNone/>
              <a:tabLst/>
              <a:defRPr/>
            </a:pPr>
            <a:endParaRPr kumimoji="0" lang="tr-TR" sz="2000" b="0" i="0" u="none" strike="noStrike" kern="1200" cap="none" spc="0" normalizeH="0" baseline="0" noProof="0" dirty="0">
              <a:ln>
                <a:noFill/>
              </a:ln>
              <a:solidFill>
                <a:sysClr val="windowText" lastClr="000000"/>
              </a:solidFill>
              <a:effectLst/>
              <a:uLnTx/>
              <a:uFillTx/>
              <a:latin typeface="Tw Cen MT" panose="020B0602020104020603"/>
              <a:ea typeface="+mn-ea"/>
              <a:cs typeface="+mn-cs"/>
            </a:endParaRPr>
          </a:p>
        </p:txBody>
      </p:sp>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57430"/>
            <a:ext cx="1264354" cy="630689"/>
          </a:xfrm>
          <a:prstGeom prst="rect">
            <a:avLst/>
          </a:prstGeom>
          <a:solidFill>
            <a:schemeClr val="accent1"/>
          </a:solidFill>
        </p:spPr>
      </p:pic>
      <p:sp>
        <p:nvSpPr>
          <p:cNvPr id="2" name="Dikdörtgen 1"/>
          <p:cNvSpPr/>
          <p:nvPr/>
        </p:nvSpPr>
        <p:spPr>
          <a:xfrm>
            <a:off x="710113" y="1104081"/>
            <a:ext cx="7606147" cy="769441"/>
          </a:xfrm>
          <a:prstGeom prst="rect">
            <a:avLst/>
          </a:prstGeom>
        </p:spPr>
        <p:txBody>
          <a:bodyPr wrap="square">
            <a:spAutoFit/>
          </a:bodyPr>
          <a:lstStyle/>
          <a:p>
            <a:pPr algn="just"/>
            <a:r>
              <a:rPr lang="tr-TR" sz="2200" b="1" dirty="0">
                <a:solidFill>
                  <a:schemeClr val="accent5"/>
                </a:solidFill>
                <a:cs typeface="Times New Roman" panose="02020603050405020304" pitchFamily="18" charset="0"/>
              </a:rPr>
              <a:t>	</a:t>
            </a:r>
            <a:r>
              <a:rPr lang="tr-TR" sz="2200" dirty="0" smtClean="0">
                <a:cs typeface="Times New Roman" panose="02020603050405020304" pitchFamily="18" charset="0"/>
              </a:rPr>
              <a:t>Ocak 2020 sonu itibariyle Adana ve  diğer illerde sisteme giriş yapan gönüllü sayıları;</a:t>
            </a:r>
            <a:endParaRPr lang="tr-TR" sz="2200" dirty="0">
              <a:cs typeface="Times New Roman" panose="02020603050405020304" pitchFamily="18" charset="0"/>
            </a:endParaRPr>
          </a:p>
        </p:txBody>
      </p:sp>
      <p:graphicFrame>
        <p:nvGraphicFramePr>
          <p:cNvPr id="12" name="Tablo 11"/>
          <p:cNvGraphicFramePr>
            <a:graphicFrameLocks noGrp="1"/>
          </p:cNvGraphicFramePr>
          <p:nvPr>
            <p:extLst>
              <p:ext uri="{D42A27DB-BD31-4B8C-83A1-F6EECF244321}">
                <p14:modId xmlns:p14="http://schemas.microsoft.com/office/powerpoint/2010/main" val="2042271240"/>
              </p:ext>
            </p:extLst>
          </p:nvPr>
        </p:nvGraphicFramePr>
        <p:xfrm>
          <a:off x="2500827" y="2189484"/>
          <a:ext cx="3983100" cy="1808940"/>
        </p:xfrm>
        <a:graphic>
          <a:graphicData uri="http://schemas.openxmlformats.org/drawingml/2006/table">
            <a:tbl>
              <a:tblPr/>
              <a:tblGrid>
                <a:gridCol w="2170909">
                  <a:extLst>
                    <a:ext uri="{9D8B030D-6E8A-4147-A177-3AD203B41FA5}">
                      <a16:colId xmlns:a16="http://schemas.microsoft.com/office/drawing/2014/main" val="3265722542"/>
                    </a:ext>
                  </a:extLst>
                </a:gridCol>
                <a:gridCol w="1812191">
                  <a:extLst>
                    <a:ext uri="{9D8B030D-6E8A-4147-A177-3AD203B41FA5}">
                      <a16:colId xmlns:a16="http://schemas.microsoft.com/office/drawing/2014/main" val="3284458218"/>
                    </a:ext>
                  </a:extLst>
                </a:gridCol>
              </a:tblGrid>
              <a:tr h="361788">
                <a:tc>
                  <a:txBody>
                    <a:bodyPr/>
                    <a:lstStyle/>
                    <a:p>
                      <a:pPr algn="l" fontAlgn="b"/>
                      <a:r>
                        <a:rPr lang="tr-TR" sz="2000" b="1" i="0" u="none" strike="noStrike" dirty="0">
                          <a:solidFill>
                            <a:schemeClr val="accent2">
                              <a:lumMod val="75000"/>
                            </a:schemeClr>
                          </a:solidFill>
                          <a:effectLst/>
                          <a:latin typeface="Calibri" panose="020F0502020204030204" pitchFamily="34" charset="0"/>
                        </a:rPr>
                        <a:t> Adana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2000" b="1" i="0" u="none" strike="noStrike" dirty="0">
                          <a:solidFill>
                            <a:schemeClr val="accent2">
                              <a:lumMod val="75000"/>
                            </a:schemeClr>
                          </a:solidFill>
                          <a:effectLst/>
                          <a:latin typeface="Calibri" panose="020F0502020204030204" pitchFamily="34" charset="0"/>
                        </a:rPr>
                        <a:t>888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748633"/>
                  </a:ext>
                </a:extLst>
              </a:tr>
              <a:tr h="361788">
                <a:tc>
                  <a:txBody>
                    <a:bodyPr/>
                    <a:lstStyle/>
                    <a:p>
                      <a:pPr algn="l" fontAlgn="b"/>
                      <a:r>
                        <a:rPr lang="tr-TR" sz="2000" b="1" i="0" u="none" strike="noStrike" dirty="0" smtClean="0">
                          <a:solidFill>
                            <a:srgbClr val="000000"/>
                          </a:solidFill>
                          <a:effectLst/>
                          <a:latin typeface="Calibri" panose="020F0502020204030204" pitchFamily="34" charset="0"/>
                        </a:rPr>
                        <a:t>Bursa</a:t>
                      </a:r>
                      <a:endParaRPr lang="tr-TR" sz="2000" b="1" i="0" u="none" strike="noStrike" dirty="0">
                        <a:solidFill>
                          <a:srgbClr val="000000"/>
                        </a:solidFill>
                        <a:effectLst/>
                        <a:latin typeface="Calibri" panose="020F0502020204030204" pitchFamily="34" charset="0"/>
                      </a:endParaRPr>
                    </a:p>
                  </a:txBody>
                  <a:tcPr marL="857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1" i="0" u="none" strike="noStrike" dirty="0" smtClean="0">
                          <a:solidFill>
                            <a:srgbClr val="000000"/>
                          </a:solidFill>
                          <a:effectLst/>
                          <a:latin typeface="Calibri" panose="020F0502020204030204" pitchFamily="34" charset="0"/>
                        </a:rPr>
                        <a:t>1008</a:t>
                      </a:r>
                      <a:endParaRPr lang="tr-TR" sz="20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079654"/>
                  </a:ext>
                </a:extLst>
              </a:tr>
              <a:tr h="361788">
                <a:tc>
                  <a:txBody>
                    <a:bodyPr/>
                    <a:lstStyle/>
                    <a:p>
                      <a:pPr algn="l" fontAlgn="b"/>
                      <a:r>
                        <a:rPr lang="tr-TR" sz="2000" b="1" i="0" u="none" strike="noStrike" dirty="0" smtClean="0">
                          <a:solidFill>
                            <a:srgbClr val="000000"/>
                          </a:solidFill>
                          <a:effectLst/>
                          <a:latin typeface="Calibri" panose="020F0502020204030204" pitchFamily="34" charset="0"/>
                        </a:rPr>
                        <a:t>Konya</a:t>
                      </a:r>
                      <a:endParaRPr lang="tr-TR" sz="2000" b="1" i="0" u="none" strike="noStrike" dirty="0">
                        <a:solidFill>
                          <a:srgbClr val="000000"/>
                        </a:solidFill>
                        <a:effectLst/>
                        <a:latin typeface="Calibri" panose="020F0502020204030204" pitchFamily="34" charset="0"/>
                      </a:endParaRPr>
                    </a:p>
                  </a:txBody>
                  <a:tcPr marL="857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1" i="0" u="none" strike="noStrike" dirty="0" smtClean="0">
                          <a:solidFill>
                            <a:srgbClr val="000000"/>
                          </a:solidFill>
                          <a:effectLst/>
                          <a:latin typeface="Calibri" panose="020F0502020204030204" pitchFamily="34" charset="0"/>
                        </a:rPr>
                        <a:t>720</a:t>
                      </a:r>
                      <a:endParaRPr lang="tr-TR" sz="20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8251696"/>
                  </a:ext>
                </a:extLst>
              </a:tr>
              <a:tr h="361788">
                <a:tc>
                  <a:txBody>
                    <a:bodyPr/>
                    <a:lstStyle/>
                    <a:p>
                      <a:pPr algn="l" fontAlgn="b"/>
                      <a:r>
                        <a:rPr lang="tr-TR" sz="2000" b="1" i="0" u="none" strike="noStrike" dirty="0" smtClean="0">
                          <a:solidFill>
                            <a:srgbClr val="000000"/>
                          </a:solidFill>
                          <a:effectLst/>
                          <a:latin typeface="Calibri" panose="020F0502020204030204" pitchFamily="34" charset="0"/>
                        </a:rPr>
                        <a:t>Antalya</a:t>
                      </a:r>
                      <a:endParaRPr lang="tr-TR" sz="2000" b="1" i="0" u="none" strike="noStrike" dirty="0">
                        <a:solidFill>
                          <a:srgbClr val="000000"/>
                        </a:solidFill>
                        <a:effectLst/>
                        <a:latin typeface="Calibri" panose="020F0502020204030204" pitchFamily="34" charset="0"/>
                      </a:endParaRPr>
                    </a:p>
                  </a:txBody>
                  <a:tcPr marL="857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1" i="0" u="none" strike="noStrike" dirty="0" smtClean="0">
                          <a:solidFill>
                            <a:srgbClr val="000000"/>
                          </a:solidFill>
                          <a:effectLst/>
                          <a:latin typeface="Calibri" panose="020F0502020204030204" pitchFamily="34" charset="0"/>
                        </a:rPr>
                        <a:t>634</a:t>
                      </a:r>
                      <a:endParaRPr lang="tr-TR" sz="20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6634989"/>
                  </a:ext>
                </a:extLst>
              </a:tr>
              <a:tr h="361788">
                <a:tc>
                  <a:txBody>
                    <a:bodyPr/>
                    <a:lstStyle/>
                    <a:p>
                      <a:pPr algn="l" fontAlgn="b"/>
                      <a:r>
                        <a:rPr lang="tr-TR" sz="2000" b="1" i="0" u="none" strike="noStrike" dirty="0" smtClean="0">
                          <a:solidFill>
                            <a:srgbClr val="000000"/>
                          </a:solidFill>
                          <a:effectLst/>
                          <a:latin typeface="Calibri" panose="020F0502020204030204" pitchFamily="34" charset="0"/>
                        </a:rPr>
                        <a:t>Eskişehir</a:t>
                      </a:r>
                      <a:endParaRPr lang="tr-TR" sz="2000" b="1" i="0" u="none" strike="noStrike" dirty="0">
                        <a:solidFill>
                          <a:srgbClr val="000000"/>
                        </a:solidFill>
                        <a:effectLst/>
                        <a:latin typeface="Calibri" panose="020F0502020204030204" pitchFamily="34" charset="0"/>
                      </a:endParaRPr>
                    </a:p>
                  </a:txBody>
                  <a:tcPr marL="857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1" i="0" u="none" strike="noStrike" dirty="0" smtClean="0">
                          <a:solidFill>
                            <a:srgbClr val="000000"/>
                          </a:solidFill>
                          <a:effectLst/>
                          <a:latin typeface="Calibri" panose="020F0502020204030204" pitchFamily="34" charset="0"/>
                        </a:rPr>
                        <a:t>350</a:t>
                      </a:r>
                      <a:endParaRPr lang="tr-TR" sz="20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008550"/>
                  </a:ext>
                </a:extLst>
              </a:tr>
            </a:tbl>
          </a:graphicData>
        </a:graphic>
      </p:graphicFrame>
    </p:spTree>
    <p:extLst>
      <p:ext uri="{BB962C8B-B14F-4D97-AF65-F5344CB8AC3E}">
        <p14:creationId xmlns:p14="http://schemas.microsoft.com/office/powerpoint/2010/main" val="408643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318"/>
          <a:stretch/>
        </p:blipFill>
        <p:spPr>
          <a:xfrm>
            <a:off x="44105" y="5695273"/>
            <a:ext cx="9099895" cy="1172568"/>
          </a:xfrm>
          <a:prstGeom prst="rect">
            <a:avLst/>
          </a:prstGeom>
        </p:spPr>
      </p:pic>
      <p:sp>
        <p:nvSpPr>
          <p:cNvPr id="5" name="Metin kutusu 4"/>
          <p:cNvSpPr txBox="1"/>
          <p:nvPr/>
        </p:nvSpPr>
        <p:spPr>
          <a:xfrm>
            <a:off x="251520" y="6179818"/>
            <a:ext cx="4698787" cy="369332"/>
          </a:xfrm>
          <a:prstGeom prst="rect">
            <a:avLst/>
          </a:prstGeom>
          <a:noFill/>
        </p:spPr>
        <p:txBody>
          <a:bodyPr wrap="none" rtlCol="0">
            <a:spAutoFit/>
          </a:bodyPr>
          <a:lstStyle/>
          <a:p>
            <a:r>
              <a:rPr lang="tr-TR" b="1" dirty="0">
                <a:solidFill>
                  <a:schemeClr val="bg1"/>
                </a:solidFill>
              </a:rPr>
              <a:t>ADANA İL AFET VE ACİL DURUM MÜDÜRLÜĞÜ</a:t>
            </a:r>
          </a:p>
        </p:txBody>
      </p:sp>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28</a:t>
            </a:r>
            <a:endParaRPr lang="tr-TR" sz="1600" dirty="0">
              <a:solidFill>
                <a:schemeClr val="bg1"/>
              </a:solidFill>
            </a:endParaRPr>
          </a:p>
        </p:txBody>
      </p:sp>
      <p:sp>
        <p:nvSpPr>
          <p:cNvPr id="9" name="İçerik Yer Tutucusu 2"/>
          <p:cNvSpPr txBox="1">
            <a:spLocks/>
          </p:cNvSpPr>
          <p:nvPr/>
        </p:nvSpPr>
        <p:spPr>
          <a:xfrm>
            <a:off x="871843" y="1304649"/>
            <a:ext cx="7444417" cy="442610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91440" marR="0" lvl="0" indent="-91440" algn="just"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q"/>
              <a:tabLst/>
              <a:defRPr/>
            </a:pPr>
            <a:endParaRPr kumimoji="0" lang="tr-TR" b="0" i="0" u="none" strike="noStrike" kern="1200" cap="none" spc="0" normalizeH="0" baseline="0" noProof="0" dirty="0">
              <a:ln>
                <a:noFill/>
              </a:ln>
              <a:solidFill>
                <a:sysClr val="windowText" lastClr="000000"/>
              </a:solidFill>
              <a:effectLst/>
              <a:uLnTx/>
              <a:uFillTx/>
            </a:endParaRPr>
          </a:p>
          <a:p>
            <a:pPr marL="0" marR="0" lvl="0" indent="0" algn="just" defTabSz="914400" rtl="0" eaLnBrk="1" fontAlgn="auto" latinLnBrk="0" hangingPunct="1">
              <a:lnSpc>
                <a:spcPct val="90000"/>
              </a:lnSpc>
              <a:spcBef>
                <a:spcPts val="1200"/>
              </a:spcBef>
              <a:spcAft>
                <a:spcPts val="200"/>
              </a:spcAft>
              <a:buClr>
                <a:srgbClr val="1CADE4"/>
              </a:buClr>
              <a:buSzPct val="100000"/>
              <a:buNone/>
              <a:tabLst/>
              <a:defRPr/>
            </a:pPr>
            <a:endParaRPr kumimoji="0" lang="tr-TR" sz="2000" b="0" i="0" u="none" strike="noStrike" kern="1200" cap="none" spc="0" normalizeH="0" baseline="0" noProof="0" dirty="0">
              <a:ln>
                <a:noFill/>
              </a:ln>
              <a:solidFill>
                <a:sysClr val="windowText" lastClr="000000"/>
              </a:solidFill>
              <a:effectLst/>
              <a:uLnTx/>
              <a:uFillTx/>
              <a:latin typeface="Tw Cen MT" panose="020B0602020104020603"/>
              <a:ea typeface="+mn-ea"/>
              <a:cs typeface="+mn-cs"/>
            </a:endParaRP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
        <p:nvSpPr>
          <p:cNvPr id="12" name="Unvan 1"/>
          <p:cNvSpPr txBox="1">
            <a:spLocks/>
          </p:cNvSpPr>
          <p:nvPr/>
        </p:nvSpPr>
        <p:spPr>
          <a:xfrm>
            <a:off x="413131" y="791379"/>
            <a:ext cx="7352870" cy="95416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marL="0" marR="0" lvl="0" indent="0" defTabSz="914400" rtl="0" eaLnBrk="1" fontAlgn="auto" latinLnBrk="0" hangingPunct="1">
              <a:lnSpc>
                <a:spcPct val="80000"/>
              </a:lnSpc>
              <a:spcBef>
                <a:spcPct val="0"/>
              </a:spcBef>
              <a:spcAft>
                <a:spcPts val="0"/>
              </a:spcAft>
              <a:buClrTx/>
              <a:buSzTx/>
              <a:buFontTx/>
              <a:buNone/>
              <a:tabLst/>
              <a:defRPr/>
            </a:pPr>
            <a:r>
              <a:rPr lang="tr-TR" sz="2400" b="1" dirty="0">
                <a:solidFill>
                  <a:srgbClr val="0070C0"/>
                </a:solidFill>
                <a:latin typeface="+mn-lt"/>
              </a:rPr>
              <a:t>Afet Yönetiminde vatandaşın yeri/rolü</a:t>
            </a:r>
            <a:endParaRPr kumimoji="0" lang="tr-TR" sz="2800" b="0" i="0" u="none" strike="noStrike" kern="1200" cap="all" spc="100" normalizeH="0" baseline="0" noProof="0" dirty="0">
              <a:ln>
                <a:noFill/>
              </a:ln>
              <a:solidFill>
                <a:srgbClr val="0070C0"/>
              </a:solidFill>
              <a:effectLst/>
              <a:uLnTx/>
              <a:uFillTx/>
              <a:latin typeface="Tw Cen MT Condensed" panose="020B0606020104020203"/>
              <a:ea typeface="+mj-ea"/>
              <a:cs typeface="+mj-cs"/>
            </a:endParaRPr>
          </a:p>
        </p:txBody>
      </p:sp>
      <p:sp>
        <p:nvSpPr>
          <p:cNvPr id="15" name="Dikdörtgen 14"/>
          <p:cNvSpPr/>
          <p:nvPr/>
        </p:nvSpPr>
        <p:spPr>
          <a:xfrm>
            <a:off x="330003" y="775899"/>
            <a:ext cx="8154303" cy="5046510"/>
          </a:xfrm>
          <a:prstGeom prst="rect">
            <a:avLst/>
          </a:prstGeom>
        </p:spPr>
        <p:txBody>
          <a:bodyPr wrap="square" anchor="t">
            <a:spAutoFit/>
          </a:bodyPr>
          <a:lstStyle/>
          <a:p>
            <a:pPr algn="just">
              <a:lnSpc>
                <a:spcPct val="90000"/>
              </a:lnSpc>
              <a:spcBef>
                <a:spcPts val="1200"/>
              </a:spcBef>
              <a:spcAft>
                <a:spcPts val="200"/>
              </a:spcAft>
              <a:buClr>
                <a:srgbClr val="1CADE4"/>
              </a:buClr>
              <a:buSzPct val="100000"/>
              <a:defRPr/>
            </a:pPr>
            <a:endParaRPr lang="tr-TR" dirty="0">
              <a:solidFill>
                <a:sysClr val="windowText" lastClr="000000"/>
              </a:solidFill>
            </a:endParaRPr>
          </a:p>
          <a:p>
            <a:pPr marL="91440" indent="-91440" algn="just">
              <a:lnSpc>
                <a:spcPct val="90000"/>
              </a:lnSpc>
              <a:spcBef>
                <a:spcPts val="1200"/>
              </a:spcBef>
              <a:spcAft>
                <a:spcPts val="200"/>
              </a:spcAft>
              <a:buClr>
                <a:srgbClr val="1CADE4"/>
              </a:buClr>
              <a:buSzPct val="100000"/>
              <a:buFont typeface="Wingdings" panose="05000000000000000000" pitchFamily="2" charset="2"/>
              <a:buChar char="q"/>
              <a:defRPr/>
            </a:pPr>
            <a:endParaRPr lang="tr-TR" sz="2000" dirty="0"/>
          </a:p>
          <a:p>
            <a:pPr marL="91440" indent="-91440" algn="just">
              <a:lnSpc>
                <a:spcPct val="90000"/>
              </a:lnSpc>
              <a:spcBef>
                <a:spcPts val="1200"/>
              </a:spcBef>
              <a:spcAft>
                <a:spcPts val="200"/>
              </a:spcAft>
              <a:buClr>
                <a:srgbClr val="1CADE4"/>
              </a:buClr>
              <a:buSzPct val="100000"/>
              <a:buFont typeface="Wingdings" panose="05000000000000000000" pitchFamily="2" charset="2"/>
              <a:buChar char="q"/>
              <a:defRPr/>
            </a:pPr>
            <a:r>
              <a:rPr lang="tr-TR" sz="2200" dirty="0">
                <a:solidFill>
                  <a:sysClr val="windowText" lastClr="000000"/>
                </a:solidFill>
              </a:rPr>
              <a:t> Afete yönelik çalışmalarda vatandaşlarımız mutlaka yer almalıdır. Ancak bu konu mevzuatta çok iyi tanımlanmamıştır.</a:t>
            </a:r>
          </a:p>
          <a:p>
            <a:pPr marL="91440" indent="-91440" algn="just">
              <a:lnSpc>
                <a:spcPct val="90000"/>
              </a:lnSpc>
              <a:spcBef>
                <a:spcPts val="1200"/>
              </a:spcBef>
              <a:spcAft>
                <a:spcPts val="200"/>
              </a:spcAft>
              <a:buClr>
                <a:srgbClr val="1CADE4"/>
              </a:buClr>
              <a:buSzPct val="100000"/>
              <a:buFont typeface="Wingdings" panose="05000000000000000000" pitchFamily="2" charset="2"/>
              <a:buChar char="q"/>
              <a:defRPr/>
            </a:pPr>
            <a:r>
              <a:rPr lang="tr-TR" sz="2200" dirty="0">
                <a:solidFill>
                  <a:sysClr val="windowText" lastClr="000000"/>
                </a:solidFill>
              </a:rPr>
              <a:t> Muhtarla birlikte vatandaşlar çalışmalarda yer almalıdır. TAG-SSG geliştirildiği ölçüde bu konuda yol alabiliriz.</a:t>
            </a:r>
          </a:p>
          <a:p>
            <a:pPr marL="91440" indent="-91440" algn="just">
              <a:lnSpc>
                <a:spcPct val="90000"/>
              </a:lnSpc>
              <a:spcBef>
                <a:spcPts val="1200"/>
              </a:spcBef>
              <a:spcAft>
                <a:spcPts val="200"/>
              </a:spcAft>
              <a:buClr>
                <a:srgbClr val="1CADE4"/>
              </a:buClr>
              <a:buSzPct val="100000"/>
              <a:buFont typeface="Wingdings" panose="05000000000000000000" pitchFamily="2" charset="2"/>
              <a:buChar char="q"/>
              <a:defRPr/>
            </a:pPr>
            <a:r>
              <a:rPr lang="tr-TR" sz="2200" dirty="0">
                <a:solidFill>
                  <a:sysClr val="windowText" lastClr="000000"/>
                </a:solidFill>
              </a:rPr>
              <a:t> Özellikle yardım dağıtımında, </a:t>
            </a:r>
            <a:r>
              <a:rPr lang="tr-TR" sz="2200" dirty="0" smtClean="0">
                <a:solidFill>
                  <a:sysClr val="windowText" lastClr="000000"/>
                </a:solidFill>
              </a:rPr>
              <a:t>çadır kent </a:t>
            </a:r>
            <a:r>
              <a:rPr lang="tr-TR" sz="2200" dirty="0">
                <a:solidFill>
                  <a:sysClr val="windowText" lastClr="000000"/>
                </a:solidFill>
              </a:rPr>
              <a:t>yönetiminde, mahallede yapılacak olan çalışmalarda vatandaşlarımızla birlikte olunmalıdır.</a:t>
            </a:r>
          </a:p>
          <a:p>
            <a:pPr marL="91440" indent="-91440" algn="just">
              <a:lnSpc>
                <a:spcPct val="90000"/>
              </a:lnSpc>
              <a:spcBef>
                <a:spcPts val="1200"/>
              </a:spcBef>
              <a:spcAft>
                <a:spcPts val="200"/>
              </a:spcAft>
              <a:buClr>
                <a:srgbClr val="1CADE4"/>
              </a:buClr>
              <a:buSzPct val="100000"/>
              <a:buFont typeface="Wingdings" panose="05000000000000000000" pitchFamily="2" charset="2"/>
              <a:buChar char="q"/>
              <a:defRPr/>
            </a:pPr>
            <a:r>
              <a:rPr lang="tr-TR" sz="2200" dirty="0">
                <a:solidFill>
                  <a:sysClr val="windowText" lastClr="000000"/>
                </a:solidFill>
              </a:rPr>
              <a:t> Cami görevlisi, okul çalışanlarının desteği alınmalıdır.</a:t>
            </a:r>
          </a:p>
          <a:p>
            <a:pPr marL="91440" indent="-91440" algn="just">
              <a:lnSpc>
                <a:spcPct val="90000"/>
              </a:lnSpc>
              <a:spcBef>
                <a:spcPts val="1200"/>
              </a:spcBef>
              <a:spcAft>
                <a:spcPts val="200"/>
              </a:spcAft>
              <a:buClr>
                <a:srgbClr val="1CADE4"/>
              </a:buClr>
              <a:buSzPct val="100000"/>
              <a:buFont typeface="Wingdings" panose="05000000000000000000" pitchFamily="2" charset="2"/>
              <a:buChar char="q"/>
              <a:defRPr/>
            </a:pPr>
            <a:r>
              <a:rPr lang="tr-TR" sz="2200" dirty="0">
                <a:solidFill>
                  <a:sysClr val="windowText" lastClr="000000"/>
                </a:solidFill>
              </a:rPr>
              <a:t> Muhtar- İmam- Öğretmen üçlüsünün organizasyonu önemlidir.</a:t>
            </a:r>
          </a:p>
          <a:p>
            <a:pPr marL="91440" indent="-91440" algn="just">
              <a:lnSpc>
                <a:spcPct val="90000"/>
              </a:lnSpc>
              <a:spcBef>
                <a:spcPts val="1200"/>
              </a:spcBef>
              <a:spcAft>
                <a:spcPts val="200"/>
              </a:spcAft>
              <a:buClr>
                <a:srgbClr val="1CADE4"/>
              </a:buClr>
              <a:buSzPct val="100000"/>
              <a:buFont typeface="Wingdings" panose="05000000000000000000" pitchFamily="2" charset="2"/>
              <a:buChar char="q"/>
              <a:defRPr/>
            </a:pPr>
            <a:r>
              <a:rPr lang="tr-TR" sz="2200" dirty="0"/>
              <a:t> İl Afet   Planında bu konu değerlendirilmelidir.</a:t>
            </a:r>
            <a:endParaRPr lang="tr-TR" sz="2200" dirty="0">
              <a:cs typeface="Calibri"/>
            </a:endParaRPr>
          </a:p>
          <a:p>
            <a:pPr algn="just">
              <a:lnSpc>
                <a:spcPct val="90000"/>
              </a:lnSpc>
              <a:spcBef>
                <a:spcPts val="1200"/>
              </a:spcBef>
              <a:spcAft>
                <a:spcPts val="200"/>
              </a:spcAft>
              <a:buClr>
                <a:srgbClr val="1CADE4"/>
              </a:buClr>
              <a:buSzPct val="100000"/>
              <a:defRPr/>
            </a:pPr>
            <a:r>
              <a:rPr lang="tr-TR" dirty="0">
                <a:solidFill>
                  <a:sysClr val="windowText" lastClr="000000"/>
                </a:solidFill>
              </a:rPr>
              <a:t> </a:t>
            </a:r>
          </a:p>
        </p:txBody>
      </p:sp>
    </p:spTree>
    <p:extLst>
      <p:ext uri="{BB962C8B-B14F-4D97-AF65-F5344CB8AC3E}">
        <p14:creationId xmlns:p14="http://schemas.microsoft.com/office/powerpoint/2010/main" val="59761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318"/>
          <a:stretch/>
        </p:blipFill>
        <p:spPr>
          <a:xfrm>
            <a:off x="44105" y="5695273"/>
            <a:ext cx="9099895" cy="1172568"/>
          </a:xfrm>
          <a:prstGeom prst="rect">
            <a:avLst/>
          </a:prstGeom>
        </p:spPr>
      </p:pic>
      <p:sp>
        <p:nvSpPr>
          <p:cNvPr id="5" name="Metin kutusu 4"/>
          <p:cNvSpPr txBox="1"/>
          <p:nvPr/>
        </p:nvSpPr>
        <p:spPr>
          <a:xfrm>
            <a:off x="251520" y="6179818"/>
            <a:ext cx="4698787" cy="369332"/>
          </a:xfrm>
          <a:prstGeom prst="rect">
            <a:avLst/>
          </a:prstGeom>
          <a:noFill/>
        </p:spPr>
        <p:txBody>
          <a:bodyPr wrap="none" rtlCol="0">
            <a:spAutoFit/>
          </a:bodyPr>
          <a:lstStyle/>
          <a:p>
            <a:r>
              <a:rPr lang="tr-TR" b="1" dirty="0">
                <a:solidFill>
                  <a:schemeClr val="bg1"/>
                </a:solidFill>
              </a:rPr>
              <a:t>ADANA İL AFET VE ACİL DURUM MÜDÜRLÜĞÜ</a:t>
            </a:r>
          </a:p>
        </p:txBody>
      </p:sp>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29</a:t>
            </a:r>
            <a:endParaRPr lang="tr-TR" sz="1600" dirty="0">
              <a:solidFill>
                <a:schemeClr val="bg1"/>
              </a:solidFill>
            </a:endParaRPr>
          </a:p>
        </p:txBody>
      </p:sp>
      <p:sp>
        <p:nvSpPr>
          <p:cNvPr id="9" name="İçerik Yer Tutucusu 2"/>
          <p:cNvSpPr txBox="1">
            <a:spLocks/>
          </p:cNvSpPr>
          <p:nvPr/>
        </p:nvSpPr>
        <p:spPr>
          <a:xfrm>
            <a:off x="871843" y="1304649"/>
            <a:ext cx="7444417" cy="442610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91440" marR="0" lvl="0" indent="-91440" algn="just"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q"/>
              <a:tabLst/>
              <a:defRPr/>
            </a:pPr>
            <a:endParaRPr kumimoji="0" lang="tr-TR" b="0" i="0" u="none" strike="noStrike" kern="1200" cap="none" spc="0" normalizeH="0" baseline="0" noProof="0" dirty="0">
              <a:ln>
                <a:noFill/>
              </a:ln>
              <a:solidFill>
                <a:sysClr val="windowText" lastClr="000000"/>
              </a:solidFill>
              <a:effectLst/>
              <a:uLnTx/>
              <a:uFillTx/>
            </a:endParaRPr>
          </a:p>
          <a:p>
            <a:pPr marL="0" marR="0" lvl="0" indent="0" algn="just" defTabSz="914400" rtl="0" eaLnBrk="1" fontAlgn="auto" latinLnBrk="0" hangingPunct="1">
              <a:lnSpc>
                <a:spcPct val="90000"/>
              </a:lnSpc>
              <a:spcBef>
                <a:spcPts val="1200"/>
              </a:spcBef>
              <a:spcAft>
                <a:spcPts val="200"/>
              </a:spcAft>
              <a:buClr>
                <a:srgbClr val="1CADE4"/>
              </a:buClr>
              <a:buSzPct val="100000"/>
              <a:buNone/>
              <a:tabLst/>
              <a:defRPr/>
            </a:pPr>
            <a:endParaRPr kumimoji="0" lang="tr-TR" sz="2000" b="0" i="0" u="none" strike="noStrike" kern="1200" cap="none" spc="0" normalizeH="0" baseline="0" noProof="0" dirty="0">
              <a:ln>
                <a:noFill/>
              </a:ln>
              <a:solidFill>
                <a:sysClr val="windowText" lastClr="000000"/>
              </a:solidFill>
              <a:effectLst/>
              <a:uLnTx/>
              <a:uFillTx/>
              <a:latin typeface="Tw Cen MT" panose="020B0602020104020603"/>
              <a:ea typeface="+mn-ea"/>
              <a:cs typeface="+mn-cs"/>
            </a:endParaRP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
        <p:nvSpPr>
          <p:cNvPr id="12" name="Unvan 1"/>
          <p:cNvSpPr txBox="1">
            <a:spLocks/>
          </p:cNvSpPr>
          <p:nvPr/>
        </p:nvSpPr>
        <p:spPr>
          <a:xfrm>
            <a:off x="413131" y="791379"/>
            <a:ext cx="7352870" cy="95416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marL="0" marR="0" lvl="0" indent="0" defTabSz="914400" rtl="0" eaLnBrk="1" fontAlgn="auto" latinLnBrk="0" hangingPunct="1">
              <a:lnSpc>
                <a:spcPct val="80000"/>
              </a:lnSpc>
              <a:spcBef>
                <a:spcPct val="0"/>
              </a:spcBef>
              <a:spcAft>
                <a:spcPts val="0"/>
              </a:spcAft>
              <a:buClrTx/>
              <a:buSzTx/>
              <a:buFontTx/>
              <a:buNone/>
              <a:tabLst/>
              <a:defRPr/>
            </a:pPr>
            <a:r>
              <a:rPr kumimoji="0" lang="tr-TR" sz="2400" b="1" i="0" u="none" strike="noStrike" kern="1200" cap="all" spc="100" normalizeH="0" baseline="0" noProof="0" dirty="0">
                <a:ln>
                  <a:noFill/>
                </a:ln>
                <a:solidFill>
                  <a:srgbClr val="0070C0"/>
                </a:solidFill>
                <a:effectLst/>
                <a:uLnTx/>
                <a:uFillTx/>
                <a:latin typeface="+mn-lt"/>
                <a:ea typeface="+mj-ea"/>
                <a:cs typeface="+mj-cs"/>
              </a:rPr>
              <a:t>Arama-kurtarma</a:t>
            </a:r>
            <a:r>
              <a:rPr kumimoji="0" lang="tr-TR" sz="2400" b="1" i="0" u="none" strike="noStrike" kern="1200" cap="all" spc="100" normalizeH="0" noProof="0" dirty="0">
                <a:ln>
                  <a:noFill/>
                </a:ln>
                <a:solidFill>
                  <a:srgbClr val="0070C0"/>
                </a:solidFill>
                <a:effectLst/>
                <a:uLnTx/>
                <a:uFillTx/>
                <a:latin typeface="+mn-lt"/>
                <a:ea typeface="+mj-ea"/>
                <a:cs typeface="+mj-cs"/>
              </a:rPr>
              <a:t> ekiplerinin artırılması</a:t>
            </a:r>
            <a:endParaRPr kumimoji="0" lang="tr-TR" sz="2800" b="0" i="0" u="none" strike="noStrike" kern="1200" cap="all" spc="100" normalizeH="0" baseline="0" noProof="0" dirty="0">
              <a:ln>
                <a:noFill/>
              </a:ln>
              <a:solidFill>
                <a:srgbClr val="0070C0"/>
              </a:solidFill>
              <a:effectLst/>
              <a:uLnTx/>
              <a:uFillTx/>
              <a:latin typeface="Tw Cen MT Condensed" panose="020B0606020104020203"/>
              <a:ea typeface="+mj-ea"/>
              <a:cs typeface="+mj-cs"/>
            </a:endParaRPr>
          </a:p>
        </p:txBody>
      </p:sp>
      <p:sp>
        <p:nvSpPr>
          <p:cNvPr id="15" name="Dikdörtgen 14"/>
          <p:cNvSpPr/>
          <p:nvPr/>
        </p:nvSpPr>
        <p:spPr>
          <a:xfrm>
            <a:off x="413131" y="835965"/>
            <a:ext cx="8154303" cy="5171672"/>
          </a:xfrm>
          <a:prstGeom prst="rect">
            <a:avLst/>
          </a:prstGeom>
        </p:spPr>
        <p:txBody>
          <a:bodyPr wrap="square">
            <a:spAutoFit/>
          </a:bodyPr>
          <a:lstStyle/>
          <a:p>
            <a:pPr algn="just">
              <a:lnSpc>
                <a:spcPct val="90000"/>
              </a:lnSpc>
              <a:spcBef>
                <a:spcPts val="1200"/>
              </a:spcBef>
              <a:spcAft>
                <a:spcPts val="200"/>
              </a:spcAft>
              <a:buClr>
                <a:srgbClr val="1CADE4"/>
              </a:buClr>
              <a:buSzPct val="100000"/>
              <a:defRPr/>
            </a:pPr>
            <a:endParaRPr lang="tr-TR" dirty="0">
              <a:solidFill>
                <a:sysClr val="windowText" lastClr="000000"/>
              </a:solidFill>
            </a:endParaRPr>
          </a:p>
          <a:p>
            <a:pPr marL="91440" indent="-91440" algn="just">
              <a:lnSpc>
                <a:spcPct val="90000"/>
              </a:lnSpc>
              <a:spcBef>
                <a:spcPts val="1200"/>
              </a:spcBef>
              <a:spcAft>
                <a:spcPts val="200"/>
              </a:spcAft>
              <a:buClr>
                <a:srgbClr val="1CADE4"/>
              </a:buClr>
              <a:buSzPct val="100000"/>
              <a:buFont typeface="Wingdings" panose="05000000000000000000" pitchFamily="2" charset="2"/>
              <a:buChar char="q"/>
              <a:defRPr/>
            </a:pPr>
            <a:endParaRPr lang="tr-TR" sz="2000" dirty="0"/>
          </a:p>
          <a:p>
            <a:pPr marL="91440" indent="-91440" algn="just">
              <a:lnSpc>
                <a:spcPct val="90000"/>
              </a:lnSpc>
              <a:spcBef>
                <a:spcPts val="1200"/>
              </a:spcBef>
              <a:spcAft>
                <a:spcPts val="200"/>
              </a:spcAft>
              <a:buClr>
                <a:srgbClr val="1CADE4"/>
              </a:buClr>
              <a:buSzPct val="100000"/>
              <a:buFont typeface="Wingdings" panose="05000000000000000000" pitchFamily="2" charset="2"/>
              <a:buChar char="q"/>
              <a:defRPr/>
            </a:pPr>
            <a:r>
              <a:rPr lang="tr-TR" sz="2200" dirty="0"/>
              <a:t> </a:t>
            </a:r>
            <a:r>
              <a:rPr lang="tr-TR" sz="2200" dirty="0" smtClean="0"/>
              <a:t>İlimizde, İl Müdürlüğüne bağlı arama-kurtarma ekibi ile Büyükşehir Belediyesine </a:t>
            </a:r>
            <a:r>
              <a:rPr lang="tr-TR" sz="2200" dirty="0"/>
              <a:t>bağlı itfaiyede ve bazı sanayi kuruluşlarında arama-kurtarma </a:t>
            </a:r>
            <a:r>
              <a:rPr lang="tr-TR" sz="2200" dirty="0" smtClean="0"/>
              <a:t>ekibi bulunmaktadır. Ancak bu sayılar yeterli değildir.</a:t>
            </a:r>
          </a:p>
          <a:p>
            <a:pPr marL="91440" indent="-91440" algn="just">
              <a:lnSpc>
                <a:spcPct val="90000"/>
              </a:lnSpc>
              <a:spcBef>
                <a:spcPts val="1200"/>
              </a:spcBef>
              <a:spcAft>
                <a:spcPts val="200"/>
              </a:spcAft>
              <a:buClr>
                <a:srgbClr val="1CADE4"/>
              </a:buClr>
              <a:buSzPct val="100000"/>
              <a:buFont typeface="Wingdings" panose="05000000000000000000" pitchFamily="2" charset="2"/>
              <a:buChar char="q"/>
              <a:defRPr/>
            </a:pPr>
            <a:r>
              <a:rPr lang="tr-TR" sz="2200" dirty="0" smtClean="0"/>
              <a:t>Son </a:t>
            </a:r>
            <a:r>
              <a:rPr lang="tr-TR" sz="2200" dirty="0"/>
              <a:t>iki yılda yapılan çalışmalarla iki üniversitemizde, İl Milli Eğitim Müdürlüğünde, 10 MTAL’ de ekipler oluşturulmuştur.</a:t>
            </a:r>
          </a:p>
          <a:p>
            <a:pPr marL="91440" indent="-91440" algn="just">
              <a:lnSpc>
                <a:spcPct val="90000"/>
              </a:lnSpc>
              <a:spcBef>
                <a:spcPts val="1200"/>
              </a:spcBef>
              <a:spcAft>
                <a:spcPts val="200"/>
              </a:spcAft>
              <a:buClr>
                <a:srgbClr val="1CADE4"/>
              </a:buClr>
              <a:buSzPct val="100000"/>
              <a:buFont typeface="Wingdings" panose="05000000000000000000" pitchFamily="2" charset="2"/>
              <a:buChar char="q"/>
              <a:defRPr/>
            </a:pPr>
            <a:r>
              <a:rPr lang="tr-TR" sz="2200" dirty="0">
                <a:solidFill>
                  <a:sysClr val="windowText" lastClr="000000"/>
                </a:solidFill>
              </a:rPr>
              <a:t> Sanayi tesislerinde de bu ekiplerin oluşturulması için çalışılmaktadır.</a:t>
            </a:r>
          </a:p>
          <a:p>
            <a:pPr marL="91440" indent="-91440" algn="just">
              <a:lnSpc>
                <a:spcPct val="90000"/>
              </a:lnSpc>
              <a:spcBef>
                <a:spcPts val="1200"/>
              </a:spcBef>
              <a:spcAft>
                <a:spcPts val="200"/>
              </a:spcAft>
              <a:buClr>
                <a:srgbClr val="1CADE4"/>
              </a:buClr>
              <a:buSzPct val="100000"/>
              <a:buFont typeface="Wingdings" panose="05000000000000000000" pitchFamily="2" charset="2"/>
              <a:buChar char="q"/>
              <a:defRPr/>
            </a:pPr>
            <a:r>
              <a:rPr lang="tr-TR" sz="2200" dirty="0">
                <a:solidFill>
                  <a:sysClr val="windowText" lastClr="000000"/>
                </a:solidFill>
              </a:rPr>
              <a:t> Personel sayısı, fiziki imkan vb. olan kurumlarda da bu ekipler oluşturulmalıdır. (DSİ, Orman, Tarım, Vergi, </a:t>
            </a:r>
            <a:r>
              <a:rPr lang="tr-TR" sz="2200" dirty="0" smtClean="0">
                <a:solidFill>
                  <a:sysClr val="windowText" lastClr="000000"/>
                </a:solidFill>
              </a:rPr>
              <a:t>SGK, </a:t>
            </a:r>
            <a:r>
              <a:rPr lang="tr-TR" sz="2200" dirty="0" err="1" smtClean="0">
                <a:solidFill>
                  <a:sysClr val="windowText" lastClr="000000"/>
                </a:solidFill>
              </a:rPr>
              <a:t>TCDD,vb</a:t>
            </a:r>
            <a:r>
              <a:rPr lang="tr-TR" sz="2200" dirty="0" smtClean="0">
                <a:solidFill>
                  <a:sysClr val="windowText" lastClr="000000"/>
                </a:solidFill>
              </a:rPr>
              <a:t>.)</a:t>
            </a:r>
            <a:endParaRPr lang="tr-TR" sz="2200" dirty="0">
              <a:solidFill>
                <a:sysClr val="windowText" lastClr="000000"/>
              </a:solidFill>
            </a:endParaRPr>
          </a:p>
          <a:p>
            <a:pPr marL="91440" indent="-91440" algn="just">
              <a:lnSpc>
                <a:spcPct val="90000"/>
              </a:lnSpc>
              <a:spcBef>
                <a:spcPts val="1200"/>
              </a:spcBef>
              <a:spcAft>
                <a:spcPts val="200"/>
              </a:spcAft>
              <a:buClr>
                <a:srgbClr val="1CADE4"/>
              </a:buClr>
              <a:buSzPct val="100000"/>
              <a:buFont typeface="Wingdings" panose="05000000000000000000" pitchFamily="2" charset="2"/>
              <a:buChar char="q"/>
              <a:defRPr/>
            </a:pPr>
            <a:r>
              <a:rPr lang="tr-TR" sz="2200" dirty="0">
                <a:solidFill>
                  <a:sysClr val="windowText" lastClr="000000"/>
                </a:solidFill>
              </a:rPr>
              <a:t> İlçe belediyeleri de gerek personel gerekse gönüllülerle birlikte bu ekipleri oluşturmalıdır.</a:t>
            </a:r>
          </a:p>
          <a:p>
            <a:pPr algn="just">
              <a:lnSpc>
                <a:spcPct val="90000"/>
              </a:lnSpc>
              <a:spcBef>
                <a:spcPts val="1200"/>
              </a:spcBef>
              <a:spcAft>
                <a:spcPts val="200"/>
              </a:spcAft>
              <a:buClr>
                <a:srgbClr val="1CADE4"/>
              </a:buClr>
              <a:buSzPct val="100000"/>
              <a:defRPr/>
            </a:pPr>
            <a:r>
              <a:rPr lang="tr-TR" dirty="0">
                <a:solidFill>
                  <a:sysClr val="windowText" lastClr="000000"/>
                </a:solidFill>
              </a:rPr>
              <a:t> </a:t>
            </a:r>
          </a:p>
        </p:txBody>
      </p:sp>
    </p:spTree>
    <p:extLst>
      <p:ext uri="{BB962C8B-B14F-4D97-AF65-F5344CB8AC3E}">
        <p14:creationId xmlns:p14="http://schemas.microsoft.com/office/powerpoint/2010/main" val="180326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Unvan 1"/>
          <p:cNvSpPr txBox="1">
            <a:spLocks/>
          </p:cNvSpPr>
          <p:nvPr/>
        </p:nvSpPr>
        <p:spPr>
          <a:xfrm>
            <a:off x="682841" y="1375765"/>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tr-TR" sz="2800" b="1" i="0" u="none" strike="noStrike" kern="1200" cap="all" spc="100" normalizeH="0" baseline="0" noProof="0" dirty="0">
                <a:ln>
                  <a:noFill/>
                </a:ln>
                <a:solidFill>
                  <a:srgbClr val="0070C0"/>
                </a:solidFill>
                <a:effectLst/>
                <a:uLnTx/>
                <a:uFillTx/>
                <a:latin typeface="+mn-lt"/>
                <a:ea typeface="+mj-ea"/>
                <a:cs typeface="+mj-cs"/>
              </a:rPr>
              <a:t>ADANA’NIN DEPREMSELLİĞİ;</a:t>
            </a:r>
          </a:p>
          <a:p>
            <a:pPr marL="0" marR="0" lvl="0" indent="0" algn="l" defTabSz="914400" rtl="0" eaLnBrk="1" fontAlgn="auto" latinLnBrk="0" hangingPunct="1">
              <a:lnSpc>
                <a:spcPct val="80000"/>
              </a:lnSpc>
              <a:spcBef>
                <a:spcPct val="0"/>
              </a:spcBef>
              <a:spcAft>
                <a:spcPts val="0"/>
              </a:spcAft>
              <a:buClrTx/>
              <a:buSzTx/>
              <a:buFontTx/>
              <a:buNone/>
              <a:tabLst/>
              <a:defRPr/>
            </a:pPr>
            <a:endParaRPr kumimoji="0" lang="tr-TR" sz="2000" b="0" i="0" u="none" strike="noStrike" kern="1200" cap="all" spc="100" normalizeH="0" baseline="0" noProof="0" dirty="0">
              <a:ln>
                <a:noFill/>
              </a:ln>
              <a:solidFill>
                <a:srgbClr val="0070C0"/>
              </a:solidFill>
              <a:effectLst/>
              <a:uLnTx/>
              <a:uFillTx/>
              <a:latin typeface="Tw Cen MT Condensed" panose="020B0606020104020203"/>
              <a:ea typeface="+mj-ea"/>
              <a:cs typeface="+mj-cs"/>
            </a:endParaRPr>
          </a:p>
        </p:txBody>
      </p:sp>
      <p:pic>
        <p:nvPicPr>
          <p:cNvPr id="14" name="Resi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r="20066"/>
          <a:stretch/>
        </p:blipFill>
        <p:spPr>
          <a:xfrm>
            <a:off x="44105" y="5695273"/>
            <a:ext cx="9099895" cy="1172568"/>
          </a:xfrm>
          <a:prstGeom prst="rect">
            <a:avLst/>
          </a:prstGeom>
        </p:spPr>
      </p:pic>
      <p:sp>
        <p:nvSpPr>
          <p:cNvPr id="6" name="Metin kutusu 5"/>
          <p:cNvSpPr txBox="1"/>
          <p:nvPr/>
        </p:nvSpPr>
        <p:spPr>
          <a:xfrm>
            <a:off x="251520" y="6179818"/>
            <a:ext cx="4698787" cy="369332"/>
          </a:xfrm>
          <a:prstGeom prst="rect">
            <a:avLst/>
          </a:prstGeom>
          <a:noFill/>
        </p:spPr>
        <p:txBody>
          <a:bodyPr wrap="none" rtlCol="0">
            <a:spAutoFit/>
          </a:bodyPr>
          <a:lstStyle/>
          <a:p>
            <a:r>
              <a:rPr lang="tr-TR" b="1" dirty="0">
                <a:solidFill>
                  <a:schemeClr val="bg1"/>
                </a:solidFill>
              </a:rPr>
              <a:t>ADANA İL AFET VE ACİL DURUM MÜDÜRLÜĞÜ</a:t>
            </a:r>
          </a:p>
        </p:txBody>
      </p:sp>
      <p:sp>
        <p:nvSpPr>
          <p:cNvPr id="7"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a:solidFill>
                  <a:schemeClr val="bg1"/>
                </a:solidFill>
              </a:rPr>
              <a:t>3</a:t>
            </a:r>
          </a:p>
        </p:txBody>
      </p:sp>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295" y="2621933"/>
            <a:ext cx="314325" cy="338523"/>
          </a:xfrm>
          <a:prstGeom prst="rect">
            <a:avLst/>
          </a:prstGeom>
        </p:spPr>
      </p:pic>
      <p:sp>
        <p:nvSpPr>
          <p:cNvPr id="2" name="Dikdörtgen 1"/>
          <p:cNvSpPr/>
          <p:nvPr/>
        </p:nvSpPr>
        <p:spPr>
          <a:xfrm>
            <a:off x="1045308" y="2501391"/>
            <a:ext cx="6475799" cy="1384995"/>
          </a:xfrm>
          <a:prstGeom prst="rect">
            <a:avLst/>
          </a:prstGeom>
        </p:spPr>
        <p:txBody>
          <a:bodyPr wrap="square">
            <a:spAutoFit/>
          </a:bodyPr>
          <a:lstStyle/>
          <a:p>
            <a:pPr lvl="0"/>
            <a:r>
              <a:rPr lang="tr-TR" sz="2800" b="1" dirty="0">
                <a:cs typeface="Times New Roman" panose="02020603050405020304" pitchFamily="18" charset="0"/>
              </a:rPr>
              <a:t>Adana İli Deprem Risk Haritası</a:t>
            </a:r>
          </a:p>
          <a:p>
            <a:pPr lvl="0"/>
            <a:endParaRPr lang="tr-TR" sz="2800" b="1" dirty="0">
              <a:cs typeface="Times New Roman" panose="02020603050405020304" pitchFamily="18" charset="0"/>
            </a:endParaRPr>
          </a:p>
          <a:p>
            <a:pPr lvl="0"/>
            <a:r>
              <a:rPr lang="tr-TR" sz="2800" b="1" dirty="0">
                <a:cs typeface="Times New Roman" panose="02020603050405020304" pitchFamily="18" charset="0"/>
              </a:rPr>
              <a:t>Adana İli ve Civarında Yaşanan Depremler</a:t>
            </a: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841" y="3464216"/>
            <a:ext cx="314325" cy="314325"/>
          </a:xfrm>
          <a:prstGeom prst="rect">
            <a:avLst/>
          </a:prstGeom>
        </p:spPr>
      </p:pic>
    </p:spTree>
    <p:extLst>
      <p:ext uri="{BB962C8B-B14F-4D97-AF65-F5344CB8AC3E}">
        <p14:creationId xmlns:p14="http://schemas.microsoft.com/office/powerpoint/2010/main" val="21936990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589"/>
          <a:stretch/>
        </p:blipFill>
        <p:spPr>
          <a:xfrm>
            <a:off x="0" y="5695273"/>
            <a:ext cx="9144000" cy="1172568"/>
          </a:xfrm>
          <a:prstGeom prst="rect">
            <a:avLst/>
          </a:prstGeom>
        </p:spPr>
      </p:pic>
      <p:sp>
        <p:nvSpPr>
          <p:cNvPr id="5" name="Metin kutusu 4"/>
          <p:cNvSpPr txBox="1"/>
          <p:nvPr/>
        </p:nvSpPr>
        <p:spPr>
          <a:xfrm>
            <a:off x="251520" y="6179818"/>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30</a:t>
            </a:r>
            <a:endParaRPr lang="tr-TR" sz="1600" dirty="0">
              <a:solidFill>
                <a:schemeClr val="bg1"/>
              </a:solidFill>
            </a:endParaRPr>
          </a:p>
        </p:txBody>
      </p:sp>
      <p:sp>
        <p:nvSpPr>
          <p:cNvPr id="11" name="Dikdörtgen 10"/>
          <p:cNvSpPr/>
          <p:nvPr/>
        </p:nvSpPr>
        <p:spPr>
          <a:xfrm>
            <a:off x="413130" y="464175"/>
            <a:ext cx="7977337" cy="7509748"/>
          </a:xfrm>
          <a:prstGeom prst="rect">
            <a:avLst/>
          </a:prstGeom>
        </p:spPr>
        <p:txBody>
          <a:bodyPr wrap="square" anchor="t">
            <a:spAutoFit/>
          </a:bodyPr>
          <a:lstStyle/>
          <a:p>
            <a:pPr lvl="0"/>
            <a:endParaRPr lang="tr-TR" sz="2400" b="1" dirty="0" smtClean="0">
              <a:solidFill>
                <a:srgbClr val="0070C0"/>
              </a:solidFill>
              <a:cs typeface="Times New Roman" panose="02020603050405020304" pitchFamily="18" charset="0"/>
            </a:endParaRPr>
          </a:p>
          <a:p>
            <a:pPr lvl="0"/>
            <a:endParaRPr lang="tr-TR" sz="2400" b="1" dirty="0">
              <a:solidFill>
                <a:srgbClr val="0070C0"/>
              </a:solidFill>
              <a:cs typeface="Times New Roman" panose="02020603050405020304" pitchFamily="18" charset="0"/>
            </a:endParaRPr>
          </a:p>
          <a:p>
            <a:pPr lvl="0"/>
            <a:r>
              <a:rPr lang="tr-TR" sz="2400" b="1" dirty="0">
                <a:solidFill>
                  <a:srgbClr val="0070C0"/>
                </a:solidFill>
                <a:cs typeface="Times New Roman" panose="02020603050405020304" pitchFamily="18" charset="0"/>
              </a:rPr>
              <a:t>KURUMSAL KAPASİTELERİN YÜKSELTİLMESİ:</a:t>
            </a:r>
            <a:endParaRPr lang="tr-TR" sz="2000" b="1" dirty="0">
              <a:solidFill>
                <a:srgbClr val="0070C0"/>
              </a:solidFill>
              <a:cs typeface="Times New Roman" panose="02020603050405020304" pitchFamily="18" charset="0"/>
            </a:endParaRPr>
          </a:p>
          <a:p>
            <a:pPr marL="342900" indent="-342900" algn="just">
              <a:buClr>
                <a:schemeClr val="accent1"/>
              </a:buClr>
              <a:buFont typeface="Arial" panose="020B0604020202020204" pitchFamily="34" charset="0"/>
              <a:buChar char="•"/>
            </a:pPr>
            <a:r>
              <a:rPr lang="tr-TR" sz="2200" dirty="0">
                <a:cs typeface="Times New Roman" panose="02020603050405020304" pitchFamily="18" charset="0"/>
              </a:rPr>
              <a:t>Kurumlarda afet kültürünün geliştirilmesi gerekmektedir.</a:t>
            </a:r>
          </a:p>
          <a:p>
            <a:pPr marL="342900" indent="-342900" algn="just">
              <a:buClr>
                <a:schemeClr val="accent1"/>
              </a:buClr>
              <a:buFont typeface="Arial" panose="020B0604020202020204" pitchFamily="34" charset="0"/>
              <a:buChar char="•"/>
            </a:pPr>
            <a:r>
              <a:rPr lang="tr-TR" sz="2200" dirty="0">
                <a:cs typeface="Times New Roman"/>
              </a:rPr>
              <a:t>Mevcut planların etkin uygulanması sağlanmalıdır.(Sivil Savunma Planları, Yangın Talimatı </a:t>
            </a:r>
            <a:r>
              <a:rPr lang="tr-TR" sz="2200" dirty="0" smtClean="0">
                <a:cs typeface="Times New Roman"/>
              </a:rPr>
              <a:t>vb.)</a:t>
            </a:r>
            <a:endParaRPr lang="tr-TR" sz="2200" dirty="0">
              <a:cs typeface="Times New Roman"/>
            </a:endParaRPr>
          </a:p>
          <a:p>
            <a:pPr marL="342900" indent="-342900" algn="just">
              <a:buClr>
                <a:schemeClr val="accent1"/>
              </a:buClr>
              <a:buFont typeface="Arial" panose="020B0604020202020204" pitchFamily="34" charset="0"/>
              <a:buChar char="•"/>
            </a:pPr>
            <a:r>
              <a:rPr lang="tr-TR" sz="2200" b="1" dirty="0" smtClean="0">
                <a:cs typeface="Times New Roman" panose="02020603050405020304" pitchFamily="18" charset="0"/>
              </a:rPr>
              <a:t>Bu çerçevede;</a:t>
            </a:r>
            <a:endParaRPr lang="tr-TR" sz="2200" b="1" dirty="0">
              <a:cs typeface="Times New Roman" panose="02020603050405020304" pitchFamily="18" charset="0"/>
            </a:endParaRPr>
          </a:p>
          <a:p>
            <a:pPr algn="just">
              <a:buClr>
                <a:schemeClr val="accent1"/>
              </a:buClr>
            </a:pPr>
            <a:r>
              <a:rPr lang="tr-TR" sz="2200" dirty="0">
                <a:cs typeface="Times New Roman" panose="02020603050405020304" pitchFamily="18" charset="0"/>
              </a:rPr>
              <a:t>-Kurum binalarının depremsellik durumu nedir?</a:t>
            </a:r>
          </a:p>
          <a:p>
            <a:pPr algn="just">
              <a:buClr>
                <a:schemeClr val="accent1"/>
              </a:buClr>
            </a:pPr>
            <a:r>
              <a:rPr lang="tr-TR" sz="2200" dirty="0">
                <a:cs typeface="Times New Roman" panose="02020603050405020304" pitchFamily="18" charset="0"/>
              </a:rPr>
              <a:t>-Yapısal olmayan hasarların önlenmesine yönelik tedbir alındı mı?</a:t>
            </a:r>
          </a:p>
          <a:p>
            <a:pPr algn="just">
              <a:buClr>
                <a:schemeClr val="accent1"/>
              </a:buClr>
            </a:pPr>
            <a:r>
              <a:rPr lang="tr-TR" sz="2200" dirty="0">
                <a:cs typeface="Times New Roman" panose="02020603050405020304" pitchFamily="18" charset="0"/>
              </a:rPr>
              <a:t>-Afet eğitimleri alındı mı?</a:t>
            </a:r>
          </a:p>
          <a:p>
            <a:pPr algn="just">
              <a:buClr>
                <a:schemeClr val="accent1"/>
              </a:buClr>
            </a:pPr>
            <a:r>
              <a:rPr lang="tr-TR" sz="2200" dirty="0">
                <a:cs typeface="Times New Roman" panose="02020603050405020304" pitchFamily="18" charset="0"/>
              </a:rPr>
              <a:t>-İlkyardım eğitimi alan personel kaç kişidir?</a:t>
            </a:r>
          </a:p>
          <a:p>
            <a:pPr algn="just">
              <a:buClr>
                <a:schemeClr val="accent1"/>
              </a:buClr>
            </a:pPr>
            <a:r>
              <a:rPr lang="tr-TR" sz="2200" dirty="0">
                <a:cs typeface="Times New Roman"/>
              </a:rPr>
              <a:t>-Afet ve acil durumlara yönelik organizasyon yapısı güçlü mü</a:t>
            </a:r>
            <a:r>
              <a:rPr lang="tr-TR" sz="2200" dirty="0" smtClean="0">
                <a:cs typeface="Times New Roman"/>
              </a:rPr>
              <a:t>, kurumda afet gönüllüsü var mı, arama-kurtarma ekibi oluşturulmuş mu, </a:t>
            </a:r>
            <a:r>
              <a:rPr lang="tr-TR" sz="2200" dirty="0">
                <a:cs typeface="Times New Roman"/>
              </a:rPr>
              <a:t>ilgililer işlerini biliyor mu?</a:t>
            </a:r>
          </a:p>
          <a:p>
            <a:pPr marL="342900" indent="-342900" algn="just">
              <a:buClr>
                <a:schemeClr val="accent1"/>
              </a:buClr>
              <a:buFont typeface="Arial" panose="020B0604020202020204" pitchFamily="34" charset="0"/>
              <a:buChar char="•"/>
            </a:pPr>
            <a:endParaRPr lang="tr-TR" sz="2400" dirty="0">
              <a:cs typeface="Times New Roman" panose="02020603050405020304" pitchFamily="18" charset="0"/>
            </a:endParaRPr>
          </a:p>
          <a:p>
            <a:pPr marL="342900" indent="-342900" algn="just">
              <a:buClr>
                <a:schemeClr val="accent1"/>
              </a:buClr>
              <a:buFont typeface="Arial" panose="020B0604020202020204" pitchFamily="34" charset="0"/>
              <a:buChar char="•"/>
            </a:pPr>
            <a:endParaRPr lang="tr-TR" sz="2400" dirty="0">
              <a:cs typeface="Times New Roman" panose="02020603050405020304" pitchFamily="18" charset="0"/>
            </a:endParaRPr>
          </a:p>
          <a:p>
            <a:pPr lvl="0" algn="just">
              <a:buClr>
                <a:schemeClr val="accent1"/>
              </a:buClr>
            </a:pPr>
            <a:endParaRPr lang="tr-TR" sz="2400" dirty="0">
              <a:cs typeface="Times New Roman" panose="02020603050405020304" pitchFamily="18" charset="0"/>
            </a:endParaRPr>
          </a:p>
          <a:p>
            <a:pPr marL="342900" lvl="0" indent="-342900" algn="just">
              <a:buClr>
                <a:schemeClr val="accent1"/>
              </a:buClr>
              <a:buFont typeface="Arial" panose="020B0604020202020204" pitchFamily="34" charset="0"/>
              <a:buChar char="•"/>
            </a:pPr>
            <a:endParaRPr lang="tr-TR" sz="2400" dirty="0">
              <a:cs typeface="Times New Roman" panose="02020603050405020304" pitchFamily="18" charset="0"/>
            </a:endParaRPr>
          </a:p>
          <a:p>
            <a:pPr lvl="0" algn="just"/>
            <a:endParaRPr lang="tr-TR" sz="2400" dirty="0">
              <a:cs typeface="Times New Roman" panose="02020603050405020304" pitchFamily="18" charset="0"/>
            </a:endParaRPr>
          </a:p>
          <a:p>
            <a:pPr lvl="0" algn="just"/>
            <a:endParaRPr lang="tr-TR" sz="2400" dirty="0">
              <a:cs typeface="Times New Roman" panose="02020603050405020304" pitchFamily="18" charset="0"/>
            </a:endParaRPr>
          </a:p>
          <a:p>
            <a:pPr lvl="0"/>
            <a:endParaRPr lang="tr-TR" sz="2400" dirty="0">
              <a:latin typeface="Times New Roman" panose="02020603050405020304" pitchFamily="18" charset="0"/>
              <a:cs typeface="Times New Roman" panose="02020603050405020304" pitchFamily="18" charset="0"/>
            </a:endParaRPr>
          </a:p>
        </p:txBody>
      </p:sp>
      <p:pic>
        <p:nvPicPr>
          <p:cNvPr id="17" name="Resim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Tree>
    <p:extLst>
      <p:ext uri="{BB962C8B-B14F-4D97-AF65-F5344CB8AC3E}">
        <p14:creationId xmlns:p14="http://schemas.microsoft.com/office/powerpoint/2010/main" val="95729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589"/>
          <a:stretch/>
        </p:blipFill>
        <p:spPr>
          <a:xfrm>
            <a:off x="0" y="5695273"/>
            <a:ext cx="9144000" cy="1172568"/>
          </a:xfrm>
          <a:prstGeom prst="rect">
            <a:avLst/>
          </a:prstGeom>
        </p:spPr>
      </p:pic>
      <p:sp>
        <p:nvSpPr>
          <p:cNvPr id="5" name="Metin kutusu 4"/>
          <p:cNvSpPr txBox="1"/>
          <p:nvPr/>
        </p:nvSpPr>
        <p:spPr>
          <a:xfrm>
            <a:off x="251520" y="6179818"/>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31</a:t>
            </a:r>
            <a:endParaRPr lang="tr-TR" sz="1600" dirty="0">
              <a:solidFill>
                <a:schemeClr val="bg1"/>
              </a:solidFill>
            </a:endParaRPr>
          </a:p>
        </p:txBody>
      </p:sp>
      <p:sp>
        <p:nvSpPr>
          <p:cNvPr id="11" name="Dikdörtgen 10"/>
          <p:cNvSpPr/>
          <p:nvPr/>
        </p:nvSpPr>
        <p:spPr>
          <a:xfrm>
            <a:off x="863515" y="580451"/>
            <a:ext cx="7684799" cy="1569660"/>
          </a:xfrm>
          <a:prstGeom prst="rect">
            <a:avLst/>
          </a:prstGeom>
        </p:spPr>
        <p:txBody>
          <a:bodyPr wrap="square">
            <a:spAutoFit/>
          </a:bodyPr>
          <a:lstStyle/>
          <a:p>
            <a:pPr lvl="0"/>
            <a:endParaRPr lang="tr-TR" sz="2400" b="1" dirty="0">
              <a:solidFill>
                <a:srgbClr val="0070C0"/>
              </a:solidFill>
              <a:cs typeface="Times New Roman" panose="02020603050405020304" pitchFamily="18" charset="0"/>
            </a:endParaRPr>
          </a:p>
          <a:p>
            <a:pPr lvl="0"/>
            <a:r>
              <a:rPr lang="tr-TR" sz="2400" b="1" dirty="0">
                <a:solidFill>
                  <a:srgbClr val="0070C0"/>
                </a:solidFill>
                <a:cs typeface="Times New Roman" panose="02020603050405020304" pitchFamily="18" charset="0"/>
              </a:rPr>
              <a:t>ALTYAPI TESİSLERİNİN UYGUNLUĞU:</a:t>
            </a:r>
          </a:p>
          <a:p>
            <a:pPr lvl="0"/>
            <a:endParaRPr lang="tr-TR" sz="2400" b="1" dirty="0">
              <a:solidFill>
                <a:srgbClr val="0070C0"/>
              </a:solidFill>
              <a:cs typeface="Times New Roman" panose="02020603050405020304" pitchFamily="18" charset="0"/>
            </a:endParaRPr>
          </a:p>
          <a:p>
            <a:pPr lvl="0"/>
            <a:endParaRPr lang="tr-TR" sz="2400" b="1" dirty="0">
              <a:solidFill>
                <a:srgbClr val="0070C0"/>
              </a:solidFill>
              <a:cs typeface="Times New Roman" panose="02020603050405020304" pitchFamily="18" charset="0"/>
            </a:endParaRPr>
          </a:p>
        </p:txBody>
      </p:sp>
      <p:pic>
        <p:nvPicPr>
          <p:cNvPr id="17" name="Resim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
        <p:nvSpPr>
          <p:cNvPr id="12" name="Dikdörtgen 11"/>
          <p:cNvSpPr/>
          <p:nvPr/>
        </p:nvSpPr>
        <p:spPr>
          <a:xfrm>
            <a:off x="612636" y="438125"/>
            <a:ext cx="8165604" cy="851515"/>
          </a:xfrm>
          <a:prstGeom prst="rect">
            <a:avLst/>
          </a:prstGeom>
        </p:spPr>
        <p:txBody>
          <a:bodyPr wrap="square">
            <a:spAutoFit/>
          </a:bodyPr>
          <a:lstStyle/>
          <a:p>
            <a:pPr algn="just">
              <a:lnSpc>
                <a:spcPct val="90000"/>
              </a:lnSpc>
              <a:spcBef>
                <a:spcPts val="1200"/>
              </a:spcBef>
              <a:spcAft>
                <a:spcPts val="200"/>
              </a:spcAft>
              <a:buClr>
                <a:srgbClr val="1CADE4"/>
              </a:buClr>
              <a:buSzPct val="100000"/>
              <a:defRPr/>
            </a:pPr>
            <a:endParaRPr lang="tr-TR" sz="2000" dirty="0"/>
          </a:p>
          <a:p>
            <a:pPr algn="just">
              <a:lnSpc>
                <a:spcPct val="90000"/>
              </a:lnSpc>
              <a:spcBef>
                <a:spcPts val="1200"/>
              </a:spcBef>
              <a:spcAft>
                <a:spcPts val="200"/>
              </a:spcAft>
              <a:buClr>
                <a:srgbClr val="1CADE4"/>
              </a:buClr>
              <a:buSzPct val="100000"/>
              <a:defRPr/>
            </a:pPr>
            <a:endParaRPr lang="tr-TR" sz="2000" dirty="0"/>
          </a:p>
        </p:txBody>
      </p:sp>
      <p:sp>
        <p:nvSpPr>
          <p:cNvPr id="13" name="Dikdörtgen 12"/>
          <p:cNvSpPr/>
          <p:nvPr/>
        </p:nvSpPr>
        <p:spPr>
          <a:xfrm>
            <a:off x="530762" y="1127797"/>
            <a:ext cx="7823529" cy="2556597"/>
          </a:xfrm>
          <a:prstGeom prst="rect">
            <a:avLst/>
          </a:prstGeom>
        </p:spPr>
        <p:txBody>
          <a:bodyPr wrap="square">
            <a:spAutoFit/>
          </a:bodyPr>
          <a:lstStyle/>
          <a:p>
            <a:pPr algn="just">
              <a:lnSpc>
                <a:spcPct val="90000"/>
              </a:lnSpc>
              <a:spcBef>
                <a:spcPts val="1200"/>
              </a:spcBef>
              <a:spcAft>
                <a:spcPts val="200"/>
              </a:spcAft>
              <a:buClr>
                <a:srgbClr val="1CADE4"/>
              </a:buClr>
              <a:buSzPct val="100000"/>
              <a:defRPr/>
            </a:pPr>
            <a:endParaRPr lang="tr-TR" sz="2000" dirty="0"/>
          </a:p>
          <a:p>
            <a:pPr marL="342900" indent="-342900" algn="just">
              <a:lnSpc>
                <a:spcPct val="90000"/>
              </a:lnSpc>
              <a:spcBef>
                <a:spcPts val="1200"/>
              </a:spcBef>
              <a:spcAft>
                <a:spcPts val="200"/>
              </a:spcAft>
              <a:buClr>
                <a:srgbClr val="1CADE4"/>
              </a:buClr>
              <a:buSzPct val="100000"/>
              <a:buFont typeface="Wingdings" panose="05000000000000000000" pitchFamily="2" charset="2"/>
              <a:buChar char="q"/>
              <a:defRPr/>
            </a:pPr>
            <a:r>
              <a:rPr lang="tr-TR" sz="2200" dirty="0"/>
              <a:t>Bazı kurumlarımız bu konuda gerekli tespitleri yaparak eksikliklerini gidermiş, bazılarının çalışmaları devam ediyor olabilir.</a:t>
            </a:r>
          </a:p>
          <a:p>
            <a:pPr marL="342900" indent="-342900" algn="just">
              <a:lnSpc>
                <a:spcPct val="90000"/>
              </a:lnSpc>
              <a:spcBef>
                <a:spcPts val="1200"/>
              </a:spcBef>
              <a:spcAft>
                <a:spcPts val="200"/>
              </a:spcAft>
              <a:buClr>
                <a:srgbClr val="1CADE4"/>
              </a:buClr>
              <a:buSzPct val="100000"/>
              <a:buFont typeface="Wingdings" panose="05000000000000000000" pitchFamily="2" charset="2"/>
              <a:buChar char="q"/>
              <a:defRPr/>
            </a:pPr>
            <a:r>
              <a:rPr lang="tr-TR" sz="2200" dirty="0"/>
              <a:t>Altyapı tesislerinden sorumlu kurumlar tekrar kontrollerini yaparak depremsellik yönüyle konuyu tekrar değerlendirmeli ve eksik, aksak  yönler varsa hızla gidermelidir.</a:t>
            </a:r>
          </a:p>
        </p:txBody>
      </p:sp>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515" y="3684394"/>
            <a:ext cx="3708485" cy="2462666"/>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7071" y="3684394"/>
            <a:ext cx="3517220" cy="2413472"/>
          </a:xfrm>
          <a:prstGeom prst="rect">
            <a:avLst/>
          </a:prstGeom>
        </p:spPr>
      </p:pic>
    </p:spTree>
    <p:extLst>
      <p:ext uri="{BB962C8B-B14F-4D97-AF65-F5344CB8AC3E}">
        <p14:creationId xmlns:p14="http://schemas.microsoft.com/office/powerpoint/2010/main" val="6302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589"/>
          <a:stretch/>
        </p:blipFill>
        <p:spPr>
          <a:xfrm>
            <a:off x="0" y="5695273"/>
            <a:ext cx="9144000" cy="1172568"/>
          </a:xfrm>
          <a:prstGeom prst="rect">
            <a:avLst/>
          </a:prstGeom>
        </p:spPr>
      </p:pic>
      <p:sp>
        <p:nvSpPr>
          <p:cNvPr id="5" name="Metin kutusu 4"/>
          <p:cNvSpPr txBox="1"/>
          <p:nvPr/>
        </p:nvSpPr>
        <p:spPr>
          <a:xfrm>
            <a:off x="251520" y="6179818"/>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32</a:t>
            </a:r>
            <a:endParaRPr lang="tr-TR" sz="1600" dirty="0">
              <a:solidFill>
                <a:schemeClr val="bg1"/>
              </a:solidFill>
            </a:endParaRPr>
          </a:p>
        </p:txBody>
      </p:sp>
      <p:sp>
        <p:nvSpPr>
          <p:cNvPr id="11" name="Dikdörtgen 10"/>
          <p:cNvSpPr/>
          <p:nvPr/>
        </p:nvSpPr>
        <p:spPr>
          <a:xfrm>
            <a:off x="853039" y="447918"/>
            <a:ext cx="7684799" cy="1200329"/>
          </a:xfrm>
          <a:prstGeom prst="rect">
            <a:avLst/>
          </a:prstGeom>
        </p:spPr>
        <p:txBody>
          <a:bodyPr wrap="square">
            <a:spAutoFit/>
          </a:bodyPr>
          <a:lstStyle/>
          <a:p>
            <a:pPr lvl="0"/>
            <a:endParaRPr lang="tr-TR" sz="2400" b="1" dirty="0">
              <a:solidFill>
                <a:srgbClr val="0070C0"/>
              </a:solidFill>
              <a:cs typeface="Times New Roman" panose="02020603050405020304" pitchFamily="18" charset="0"/>
            </a:endParaRPr>
          </a:p>
          <a:p>
            <a:pPr lvl="0"/>
            <a:r>
              <a:rPr lang="tr-TR" sz="2400" b="1" dirty="0">
                <a:solidFill>
                  <a:srgbClr val="0070C0"/>
                </a:solidFill>
                <a:cs typeface="Times New Roman" panose="02020603050405020304" pitchFamily="18" charset="0"/>
              </a:rPr>
              <a:t>ALTYAPI TESİSLERİNİN UYGUNLUĞU:</a:t>
            </a:r>
          </a:p>
          <a:p>
            <a:pPr lvl="0"/>
            <a:endParaRPr lang="tr-TR" sz="2400" b="1" dirty="0">
              <a:solidFill>
                <a:srgbClr val="0070C0"/>
              </a:solidFill>
              <a:cs typeface="Times New Roman" panose="02020603050405020304" pitchFamily="18" charset="0"/>
            </a:endParaRPr>
          </a:p>
        </p:txBody>
      </p:sp>
      <p:pic>
        <p:nvPicPr>
          <p:cNvPr id="17" name="Resim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
        <p:nvSpPr>
          <p:cNvPr id="12" name="Dikdörtgen 11"/>
          <p:cNvSpPr/>
          <p:nvPr/>
        </p:nvSpPr>
        <p:spPr>
          <a:xfrm>
            <a:off x="612636" y="534441"/>
            <a:ext cx="8165604" cy="2278572"/>
          </a:xfrm>
          <a:prstGeom prst="rect">
            <a:avLst/>
          </a:prstGeom>
        </p:spPr>
        <p:txBody>
          <a:bodyPr wrap="square">
            <a:spAutoFit/>
          </a:bodyPr>
          <a:lstStyle/>
          <a:p>
            <a:pPr algn="just">
              <a:lnSpc>
                <a:spcPct val="90000"/>
              </a:lnSpc>
              <a:spcBef>
                <a:spcPts val="1200"/>
              </a:spcBef>
              <a:spcAft>
                <a:spcPts val="200"/>
              </a:spcAft>
              <a:buClr>
                <a:srgbClr val="1CADE4"/>
              </a:buClr>
              <a:buSzPct val="100000"/>
              <a:defRPr/>
            </a:pPr>
            <a:endParaRPr lang="tr-TR" sz="2000" dirty="0"/>
          </a:p>
          <a:p>
            <a:pPr algn="just">
              <a:lnSpc>
                <a:spcPct val="90000"/>
              </a:lnSpc>
              <a:spcBef>
                <a:spcPts val="1200"/>
              </a:spcBef>
              <a:spcAft>
                <a:spcPts val="200"/>
              </a:spcAft>
              <a:buClr>
                <a:srgbClr val="1CADE4"/>
              </a:buClr>
              <a:buSzPct val="100000"/>
              <a:defRPr/>
            </a:pPr>
            <a:endParaRPr lang="tr-TR" sz="2000" dirty="0"/>
          </a:p>
          <a:p>
            <a:pPr marL="342900" indent="-342900" algn="just">
              <a:lnSpc>
                <a:spcPct val="90000"/>
              </a:lnSpc>
              <a:spcBef>
                <a:spcPts val="1200"/>
              </a:spcBef>
              <a:spcAft>
                <a:spcPts val="200"/>
              </a:spcAft>
              <a:buClr>
                <a:srgbClr val="1CADE4"/>
              </a:buClr>
              <a:buSzPct val="100000"/>
              <a:buFont typeface="Wingdings" panose="05000000000000000000" pitchFamily="2" charset="2"/>
              <a:buChar char="q"/>
              <a:defRPr/>
            </a:pPr>
            <a:r>
              <a:rPr lang="tr-TR" sz="2200" dirty="0"/>
              <a:t>Yollar, otoyollar, köprü, tünel ve viyadükleri(TCK, BŞB)</a:t>
            </a:r>
          </a:p>
          <a:p>
            <a:pPr marL="342900" indent="-342900" algn="just">
              <a:lnSpc>
                <a:spcPct val="90000"/>
              </a:lnSpc>
              <a:spcBef>
                <a:spcPts val="1200"/>
              </a:spcBef>
              <a:spcAft>
                <a:spcPts val="200"/>
              </a:spcAft>
              <a:buClr>
                <a:srgbClr val="1CADE4"/>
              </a:buClr>
              <a:buSzPct val="100000"/>
              <a:buFont typeface="Wingdings" panose="05000000000000000000" pitchFamily="2" charset="2"/>
              <a:buChar char="q"/>
              <a:defRPr/>
            </a:pPr>
            <a:r>
              <a:rPr lang="tr-TR" sz="2200" dirty="0"/>
              <a:t>Demiryolu ve metro ray güzergahları, köprü ve tünelleri(TCDD, BŞB)</a:t>
            </a:r>
          </a:p>
          <a:p>
            <a:pPr marL="342900" indent="-342900" algn="just">
              <a:lnSpc>
                <a:spcPct val="90000"/>
              </a:lnSpc>
              <a:spcBef>
                <a:spcPts val="1200"/>
              </a:spcBef>
              <a:spcAft>
                <a:spcPts val="200"/>
              </a:spcAft>
              <a:buClr>
                <a:srgbClr val="1CADE4"/>
              </a:buClr>
              <a:buSzPct val="100000"/>
              <a:buFont typeface="Wingdings" panose="05000000000000000000" pitchFamily="2" charset="2"/>
              <a:buChar char="q"/>
              <a:defRPr/>
            </a:pPr>
            <a:r>
              <a:rPr lang="tr-TR" sz="2200" dirty="0" smtClean="0"/>
              <a:t>Havaalanı(DHMİ</a:t>
            </a:r>
            <a:r>
              <a:rPr lang="tr-TR" sz="2200" dirty="0"/>
              <a:t>)</a:t>
            </a: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2968" y="3196411"/>
            <a:ext cx="4079654" cy="1817747"/>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508" y="3118143"/>
            <a:ext cx="3227843" cy="3010326"/>
          </a:xfrm>
          <a:prstGeom prst="rect">
            <a:avLst/>
          </a:prstGeom>
        </p:spPr>
      </p:pic>
    </p:spTree>
    <p:extLst>
      <p:ext uri="{BB962C8B-B14F-4D97-AF65-F5344CB8AC3E}">
        <p14:creationId xmlns:p14="http://schemas.microsoft.com/office/powerpoint/2010/main" val="303091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589"/>
          <a:stretch/>
        </p:blipFill>
        <p:spPr>
          <a:xfrm>
            <a:off x="0" y="5695273"/>
            <a:ext cx="9144000" cy="1172568"/>
          </a:xfrm>
          <a:prstGeom prst="rect">
            <a:avLst/>
          </a:prstGeom>
        </p:spPr>
      </p:pic>
      <p:sp>
        <p:nvSpPr>
          <p:cNvPr id="5" name="Metin kutusu 4"/>
          <p:cNvSpPr txBox="1"/>
          <p:nvPr/>
        </p:nvSpPr>
        <p:spPr>
          <a:xfrm>
            <a:off x="251520" y="6179818"/>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33</a:t>
            </a:r>
            <a:endParaRPr lang="tr-TR" sz="1600" dirty="0">
              <a:solidFill>
                <a:schemeClr val="bg1"/>
              </a:solidFill>
            </a:endParaRPr>
          </a:p>
        </p:txBody>
      </p:sp>
      <p:sp>
        <p:nvSpPr>
          <p:cNvPr id="11" name="Dikdörtgen 10"/>
          <p:cNvSpPr/>
          <p:nvPr/>
        </p:nvSpPr>
        <p:spPr>
          <a:xfrm>
            <a:off x="853039" y="447918"/>
            <a:ext cx="7684799" cy="1200329"/>
          </a:xfrm>
          <a:prstGeom prst="rect">
            <a:avLst/>
          </a:prstGeom>
        </p:spPr>
        <p:txBody>
          <a:bodyPr wrap="square">
            <a:spAutoFit/>
          </a:bodyPr>
          <a:lstStyle/>
          <a:p>
            <a:pPr lvl="0"/>
            <a:endParaRPr lang="tr-TR" sz="2400" b="1" dirty="0">
              <a:solidFill>
                <a:srgbClr val="0070C0"/>
              </a:solidFill>
              <a:cs typeface="Times New Roman" panose="02020603050405020304" pitchFamily="18" charset="0"/>
            </a:endParaRPr>
          </a:p>
          <a:p>
            <a:pPr lvl="0"/>
            <a:r>
              <a:rPr lang="tr-TR" sz="2400" b="1" dirty="0">
                <a:solidFill>
                  <a:srgbClr val="0070C0"/>
                </a:solidFill>
                <a:cs typeface="Times New Roman" panose="02020603050405020304" pitchFamily="18" charset="0"/>
              </a:rPr>
              <a:t>ALTYAPI TESİSLERİNİN UYGUNLUĞU:</a:t>
            </a:r>
          </a:p>
          <a:p>
            <a:pPr lvl="0"/>
            <a:endParaRPr lang="tr-TR" sz="2400" b="1" dirty="0">
              <a:solidFill>
                <a:srgbClr val="0070C0"/>
              </a:solidFill>
              <a:cs typeface="Times New Roman" panose="02020603050405020304" pitchFamily="18" charset="0"/>
            </a:endParaRPr>
          </a:p>
        </p:txBody>
      </p:sp>
      <p:pic>
        <p:nvPicPr>
          <p:cNvPr id="17" name="Resim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
        <p:nvSpPr>
          <p:cNvPr id="12" name="Dikdörtgen 11"/>
          <p:cNvSpPr/>
          <p:nvPr/>
        </p:nvSpPr>
        <p:spPr>
          <a:xfrm>
            <a:off x="612636" y="363270"/>
            <a:ext cx="8165604" cy="2762808"/>
          </a:xfrm>
          <a:prstGeom prst="rect">
            <a:avLst/>
          </a:prstGeom>
        </p:spPr>
        <p:txBody>
          <a:bodyPr wrap="square">
            <a:spAutoFit/>
          </a:bodyPr>
          <a:lstStyle/>
          <a:p>
            <a:pPr algn="just">
              <a:lnSpc>
                <a:spcPct val="90000"/>
              </a:lnSpc>
              <a:spcBef>
                <a:spcPts val="1200"/>
              </a:spcBef>
              <a:spcAft>
                <a:spcPts val="200"/>
              </a:spcAft>
              <a:buClr>
                <a:srgbClr val="1CADE4"/>
              </a:buClr>
              <a:buSzPct val="100000"/>
              <a:defRPr/>
            </a:pPr>
            <a:endParaRPr lang="tr-TR" sz="2000" dirty="0"/>
          </a:p>
          <a:p>
            <a:pPr algn="just">
              <a:lnSpc>
                <a:spcPct val="90000"/>
              </a:lnSpc>
              <a:spcBef>
                <a:spcPts val="1200"/>
              </a:spcBef>
              <a:spcAft>
                <a:spcPts val="200"/>
              </a:spcAft>
              <a:buClr>
                <a:srgbClr val="1CADE4"/>
              </a:buClr>
              <a:buSzPct val="100000"/>
              <a:defRPr/>
            </a:pPr>
            <a:endParaRPr lang="tr-TR" sz="2000" dirty="0"/>
          </a:p>
          <a:p>
            <a:pPr marL="342900" indent="-342900" algn="just">
              <a:lnSpc>
                <a:spcPct val="90000"/>
              </a:lnSpc>
              <a:spcBef>
                <a:spcPts val="1200"/>
              </a:spcBef>
              <a:spcAft>
                <a:spcPts val="200"/>
              </a:spcAft>
              <a:buClr>
                <a:srgbClr val="1CADE4"/>
              </a:buClr>
              <a:buSzPct val="100000"/>
              <a:buFont typeface="Wingdings" panose="05000000000000000000" pitchFamily="2" charset="2"/>
              <a:buChar char="q"/>
              <a:defRPr/>
            </a:pPr>
            <a:r>
              <a:rPr lang="tr-TR" sz="2200" dirty="0"/>
              <a:t>Haberleşme sistemleri(Telekom, PTT)</a:t>
            </a:r>
          </a:p>
          <a:p>
            <a:pPr marL="342900" indent="-342900" algn="just">
              <a:lnSpc>
                <a:spcPct val="90000"/>
              </a:lnSpc>
              <a:spcBef>
                <a:spcPts val="1200"/>
              </a:spcBef>
              <a:spcAft>
                <a:spcPts val="200"/>
              </a:spcAft>
              <a:buClr>
                <a:srgbClr val="1CADE4"/>
              </a:buClr>
              <a:buSzPct val="100000"/>
              <a:buFont typeface="Wingdings" panose="05000000000000000000" pitchFamily="2" charset="2"/>
              <a:buChar char="q"/>
              <a:defRPr/>
            </a:pPr>
            <a:r>
              <a:rPr lang="tr-TR" sz="2200" dirty="0"/>
              <a:t>Elektrik üretim ve dağıtım sistemleri(TEİAŞ, ENERJİSA)</a:t>
            </a:r>
          </a:p>
          <a:p>
            <a:pPr marL="342900" indent="-342900" algn="just">
              <a:lnSpc>
                <a:spcPct val="90000"/>
              </a:lnSpc>
              <a:spcBef>
                <a:spcPts val="1200"/>
              </a:spcBef>
              <a:spcAft>
                <a:spcPts val="200"/>
              </a:spcAft>
              <a:buClr>
                <a:srgbClr val="1CADE4"/>
              </a:buClr>
              <a:buSzPct val="100000"/>
              <a:buFont typeface="Wingdings" panose="05000000000000000000" pitchFamily="2" charset="2"/>
              <a:buChar char="q"/>
              <a:defRPr/>
            </a:pPr>
            <a:r>
              <a:rPr lang="tr-TR" sz="2200" dirty="0"/>
              <a:t>İçme suyu, atık su ve barajlar(BŞB, DSİ)</a:t>
            </a:r>
          </a:p>
          <a:p>
            <a:pPr marL="342900" indent="-342900" algn="just">
              <a:lnSpc>
                <a:spcPct val="90000"/>
              </a:lnSpc>
              <a:spcBef>
                <a:spcPts val="1200"/>
              </a:spcBef>
              <a:spcAft>
                <a:spcPts val="200"/>
              </a:spcAft>
              <a:buClr>
                <a:srgbClr val="1CADE4"/>
              </a:buClr>
              <a:buSzPct val="100000"/>
              <a:buFont typeface="Wingdings" panose="05000000000000000000" pitchFamily="2" charset="2"/>
              <a:buChar char="q"/>
              <a:defRPr/>
            </a:pPr>
            <a:r>
              <a:rPr lang="tr-TR" sz="2200" dirty="0"/>
              <a:t>Doğalgaz dağıtım sistemleri(AKSAGAZ) </a:t>
            </a:r>
            <a:endParaRPr lang="tr-TR" sz="2200" dirty="0">
              <a:solidFill>
                <a:sysClr val="windowText" lastClr="000000"/>
              </a:solidFill>
            </a:endParaRPr>
          </a:p>
        </p:txBody>
      </p:sp>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546" y="3126078"/>
            <a:ext cx="3261507" cy="3103153"/>
          </a:xfrm>
          <a:prstGeom prst="rect">
            <a:avLst/>
          </a:prstGeom>
        </p:spPr>
      </p:pic>
      <p:pic>
        <p:nvPicPr>
          <p:cNvPr id="9" name="Resi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8599" y="3512436"/>
            <a:ext cx="3029696" cy="2641404"/>
          </a:xfrm>
          <a:prstGeom prst="rect">
            <a:avLst/>
          </a:prstGeom>
        </p:spPr>
      </p:pic>
    </p:spTree>
    <p:extLst>
      <p:ext uri="{BB962C8B-B14F-4D97-AF65-F5344CB8AC3E}">
        <p14:creationId xmlns:p14="http://schemas.microsoft.com/office/powerpoint/2010/main" val="275137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589"/>
          <a:stretch/>
        </p:blipFill>
        <p:spPr>
          <a:xfrm>
            <a:off x="0" y="5695273"/>
            <a:ext cx="9144000" cy="1172568"/>
          </a:xfrm>
          <a:prstGeom prst="rect">
            <a:avLst/>
          </a:prstGeom>
        </p:spPr>
      </p:pic>
      <p:sp>
        <p:nvSpPr>
          <p:cNvPr id="5" name="Metin kutusu 4"/>
          <p:cNvSpPr txBox="1"/>
          <p:nvPr/>
        </p:nvSpPr>
        <p:spPr>
          <a:xfrm>
            <a:off x="251520" y="6179818"/>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8548" y="4772708"/>
            <a:ext cx="1382665" cy="1431551"/>
          </a:xfrm>
          <a:prstGeom prst="rect">
            <a:avLst/>
          </a:prstGeom>
        </p:spPr>
      </p:pic>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34</a:t>
            </a:r>
            <a:endParaRPr lang="tr-TR" sz="1600" dirty="0">
              <a:solidFill>
                <a:schemeClr val="bg1"/>
              </a:solidFill>
            </a:endParaRPr>
          </a:p>
        </p:txBody>
      </p:sp>
      <p:sp>
        <p:nvSpPr>
          <p:cNvPr id="11" name="Dikdörtgen 10"/>
          <p:cNvSpPr/>
          <p:nvPr/>
        </p:nvSpPr>
        <p:spPr>
          <a:xfrm>
            <a:off x="413131" y="443503"/>
            <a:ext cx="6754826" cy="1200329"/>
          </a:xfrm>
          <a:prstGeom prst="rect">
            <a:avLst/>
          </a:prstGeom>
        </p:spPr>
        <p:txBody>
          <a:bodyPr wrap="square">
            <a:spAutoFit/>
          </a:bodyPr>
          <a:lstStyle/>
          <a:p>
            <a:pPr lvl="0"/>
            <a:endParaRPr lang="tr-TR" sz="2400" b="1" dirty="0">
              <a:solidFill>
                <a:srgbClr val="0070C0"/>
              </a:solidFill>
              <a:cs typeface="Times New Roman" panose="02020603050405020304" pitchFamily="18" charset="0"/>
            </a:endParaRPr>
          </a:p>
          <a:p>
            <a:pPr lvl="0"/>
            <a:r>
              <a:rPr lang="tr-TR" sz="2400" b="1" dirty="0">
                <a:solidFill>
                  <a:srgbClr val="0070C0"/>
                </a:solidFill>
                <a:cs typeface="Times New Roman" panose="02020603050405020304" pitchFamily="18" charset="0"/>
              </a:rPr>
              <a:t>KAMU BİNALARININ UYGUNLUĞU:</a:t>
            </a:r>
          </a:p>
          <a:p>
            <a:pPr lvl="0"/>
            <a:endParaRPr lang="tr-TR" sz="2400" b="1" dirty="0">
              <a:solidFill>
                <a:srgbClr val="0070C0"/>
              </a:solidFill>
              <a:cs typeface="Times New Roman" panose="02020603050405020304" pitchFamily="18" charset="0"/>
            </a:endParaRPr>
          </a:p>
        </p:txBody>
      </p:sp>
      <p:pic>
        <p:nvPicPr>
          <p:cNvPr id="17" name="Resim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
        <p:nvSpPr>
          <p:cNvPr id="12" name="Dikdörtgen 11"/>
          <p:cNvSpPr/>
          <p:nvPr/>
        </p:nvSpPr>
        <p:spPr>
          <a:xfrm>
            <a:off x="413131" y="294009"/>
            <a:ext cx="8373422" cy="1559401"/>
          </a:xfrm>
          <a:prstGeom prst="rect">
            <a:avLst/>
          </a:prstGeom>
        </p:spPr>
        <p:txBody>
          <a:bodyPr wrap="square">
            <a:spAutoFit/>
          </a:bodyPr>
          <a:lstStyle/>
          <a:p>
            <a:pPr algn="just">
              <a:lnSpc>
                <a:spcPct val="90000"/>
              </a:lnSpc>
              <a:spcBef>
                <a:spcPts val="1200"/>
              </a:spcBef>
              <a:spcAft>
                <a:spcPts val="200"/>
              </a:spcAft>
              <a:buClr>
                <a:srgbClr val="1CADE4"/>
              </a:buClr>
              <a:buSzPct val="100000"/>
              <a:defRPr/>
            </a:pPr>
            <a:endParaRPr lang="tr-TR" sz="2000" dirty="0"/>
          </a:p>
          <a:p>
            <a:pPr algn="just">
              <a:lnSpc>
                <a:spcPct val="90000"/>
              </a:lnSpc>
              <a:spcBef>
                <a:spcPts val="1200"/>
              </a:spcBef>
              <a:spcAft>
                <a:spcPts val="200"/>
              </a:spcAft>
              <a:buClr>
                <a:srgbClr val="1CADE4"/>
              </a:buClr>
              <a:buSzPct val="100000"/>
              <a:defRPr/>
            </a:pPr>
            <a:endParaRPr lang="tr-TR" sz="2000" dirty="0"/>
          </a:p>
          <a:p>
            <a:pPr algn="just">
              <a:lnSpc>
                <a:spcPct val="90000"/>
              </a:lnSpc>
              <a:spcBef>
                <a:spcPts val="1200"/>
              </a:spcBef>
              <a:spcAft>
                <a:spcPts val="200"/>
              </a:spcAft>
              <a:buClr>
                <a:srgbClr val="1CADE4"/>
              </a:buClr>
              <a:buSzPct val="100000"/>
              <a:defRPr/>
            </a:pPr>
            <a:r>
              <a:rPr lang="tr-TR" sz="2000" dirty="0">
                <a:solidFill>
                  <a:sysClr val="windowText" lastClr="000000"/>
                </a:solidFill>
              </a:rPr>
              <a:t>Kamu kurum ve kuruluşları binalarını depremsellik yönünden değerlendirmelidir. Eksik ve aksak yönler varsa hızla gidermeleri gerekmektedir.</a:t>
            </a:r>
          </a:p>
        </p:txBody>
      </p:sp>
      <p:sp>
        <p:nvSpPr>
          <p:cNvPr id="15" name="Dikdörtgen 14"/>
          <p:cNvSpPr/>
          <p:nvPr/>
        </p:nvSpPr>
        <p:spPr>
          <a:xfrm>
            <a:off x="569801" y="980014"/>
            <a:ext cx="4002199" cy="3483005"/>
          </a:xfrm>
          <a:prstGeom prst="rect">
            <a:avLst/>
          </a:prstGeom>
        </p:spPr>
        <p:txBody>
          <a:bodyPr wrap="square">
            <a:spAutoFit/>
          </a:bodyPr>
          <a:lstStyle/>
          <a:p>
            <a:pPr algn="just">
              <a:lnSpc>
                <a:spcPct val="90000"/>
              </a:lnSpc>
              <a:spcBef>
                <a:spcPts val="1200"/>
              </a:spcBef>
              <a:spcAft>
                <a:spcPts val="200"/>
              </a:spcAft>
              <a:buClr>
                <a:srgbClr val="1CADE4"/>
              </a:buClr>
              <a:buSzPct val="100000"/>
              <a:defRPr/>
            </a:pPr>
            <a:endParaRPr lang="tr-TR" sz="2000" dirty="0"/>
          </a:p>
          <a:p>
            <a:pPr algn="just">
              <a:lnSpc>
                <a:spcPct val="90000"/>
              </a:lnSpc>
              <a:spcBef>
                <a:spcPts val="1200"/>
              </a:spcBef>
              <a:spcAft>
                <a:spcPts val="200"/>
              </a:spcAft>
              <a:buClr>
                <a:srgbClr val="1CADE4"/>
              </a:buClr>
              <a:buSzPct val="100000"/>
              <a:defRPr/>
            </a:pPr>
            <a:endParaRPr lang="tr-TR" sz="2000" dirty="0"/>
          </a:p>
          <a:p>
            <a:pPr marL="342900" indent="-342900" algn="just">
              <a:lnSpc>
                <a:spcPct val="90000"/>
              </a:lnSpc>
              <a:spcBef>
                <a:spcPts val="1200"/>
              </a:spcBef>
              <a:spcAft>
                <a:spcPts val="200"/>
              </a:spcAft>
              <a:buClr>
                <a:srgbClr val="1CADE4"/>
              </a:buClr>
              <a:buSzPct val="100000"/>
              <a:buFont typeface="Wingdings" panose="05000000000000000000" pitchFamily="2" charset="2"/>
              <a:buChar char="q"/>
              <a:defRPr/>
            </a:pPr>
            <a:r>
              <a:rPr lang="tr-TR" sz="2000" dirty="0"/>
              <a:t>Eğitim, kültür ve spor tesisleri(Milli Eğitim, Gençlik ve Spor, Kültür ve Turizm Md.)</a:t>
            </a:r>
          </a:p>
          <a:p>
            <a:pPr marL="342900" indent="-342900" algn="just">
              <a:lnSpc>
                <a:spcPct val="90000"/>
              </a:lnSpc>
              <a:spcBef>
                <a:spcPts val="1200"/>
              </a:spcBef>
              <a:spcAft>
                <a:spcPts val="200"/>
              </a:spcAft>
              <a:buClr>
                <a:srgbClr val="1CADE4"/>
              </a:buClr>
              <a:buSzPct val="100000"/>
              <a:buFont typeface="Wingdings" panose="05000000000000000000" pitchFamily="2" charset="2"/>
              <a:buChar char="q"/>
              <a:defRPr/>
            </a:pPr>
            <a:r>
              <a:rPr lang="tr-TR" sz="2000" dirty="0"/>
              <a:t>Sağlık tesisleri(Sağlık Md.)</a:t>
            </a:r>
          </a:p>
          <a:p>
            <a:pPr marL="342900" indent="-342900" algn="just">
              <a:lnSpc>
                <a:spcPct val="90000"/>
              </a:lnSpc>
              <a:spcBef>
                <a:spcPts val="1200"/>
              </a:spcBef>
              <a:spcAft>
                <a:spcPts val="200"/>
              </a:spcAft>
              <a:buClr>
                <a:srgbClr val="1CADE4"/>
              </a:buClr>
              <a:buSzPct val="100000"/>
              <a:buFont typeface="Wingdings" panose="05000000000000000000" pitchFamily="2" charset="2"/>
              <a:buChar char="q"/>
              <a:defRPr/>
            </a:pPr>
            <a:r>
              <a:rPr lang="tr-TR" sz="2000" dirty="0"/>
              <a:t>Tarihi yapılar(BŞB, Vakıflar Bölge Md., Kültür ve Turizm Md.)</a:t>
            </a:r>
          </a:p>
          <a:p>
            <a:pPr algn="just">
              <a:lnSpc>
                <a:spcPct val="90000"/>
              </a:lnSpc>
              <a:spcBef>
                <a:spcPts val="1200"/>
              </a:spcBef>
              <a:spcAft>
                <a:spcPts val="200"/>
              </a:spcAft>
              <a:buClr>
                <a:srgbClr val="1CADE4"/>
              </a:buClr>
              <a:buSzPct val="100000"/>
              <a:defRPr/>
            </a:pPr>
            <a:endParaRPr lang="tr-TR" sz="2000" dirty="0">
              <a:solidFill>
                <a:sysClr val="windowText" lastClr="000000"/>
              </a:solidFill>
            </a:endParaRPr>
          </a:p>
        </p:txBody>
      </p:sp>
      <p:pic>
        <p:nvPicPr>
          <p:cNvPr id="16" name="Resim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8187" y="1900136"/>
            <a:ext cx="3289058" cy="2451862"/>
          </a:xfrm>
          <a:prstGeom prst="rect">
            <a:avLst/>
          </a:prstGeom>
        </p:spPr>
      </p:pic>
      <p:pic>
        <p:nvPicPr>
          <p:cNvPr id="18" name="Resim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187" y="4048298"/>
            <a:ext cx="3289058" cy="2117006"/>
          </a:xfrm>
          <a:prstGeom prst="rect">
            <a:avLst/>
          </a:prstGeom>
        </p:spPr>
      </p:pic>
      <p:pic>
        <p:nvPicPr>
          <p:cNvPr id="19" name="Resim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1796" y="3931030"/>
            <a:ext cx="4089636" cy="2248787"/>
          </a:xfrm>
          <a:prstGeom prst="rect">
            <a:avLst/>
          </a:prstGeom>
        </p:spPr>
      </p:pic>
    </p:spTree>
    <p:extLst>
      <p:ext uri="{BB962C8B-B14F-4D97-AF65-F5344CB8AC3E}">
        <p14:creationId xmlns:p14="http://schemas.microsoft.com/office/powerpoint/2010/main" val="261724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589"/>
          <a:stretch/>
        </p:blipFill>
        <p:spPr>
          <a:xfrm>
            <a:off x="0" y="5695273"/>
            <a:ext cx="9144000" cy="1172568"/>
          </a:xfrm>
          <a:prstGeom prst="rect">
            <a:avLst/>
          </a:prstGeom>
        </p:spPr>
      </p:pic>
      <p:sp>
        <p:nvSpPr>
          <p:cNvPr id="5" name="Metin kutusu 4"/>
          <p:cNvSpPr txBox="1"/>
          <p:nvPr/>
        </p:nvSpPr>
        <p:spPr>
          <a:xfrm>
            <a:off x="251520" y="6179818"/>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8548" y="4772708"/>
            <a:ext cx="1382665" cy="1431551"/>
          </a:xfrm>
          <a:prstGeom prst="rect">
            <a:avLst/>
          </a:prstGeom>
        </p:spPr>
      </p:pic>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35</a:t>
            </a:r>
            <a:endParaRPr lang="tr-TR" sz="1600" dirty="0">
              <a:solidFill>
                <a:schemeClr val="bg1"/>
              </a:solidFill>
            </a:endParaRPr>
          </a:p>
        </p:txBody>
      </p:sp>
      <p:sp>
        <p:nvSpPr>
          <p:cNvPr id="11" name="Dikdörtgen 10"/>
          <p:cNvSpPr/>
          <p:nvPr/>
        </p:nvSpPr>
        <p:spPr>
          <a:xfrm>
            <a:off x="413131" y="455104"/>
            <a:ext cx="6754826" cy="1200329"/>
          </a:xfrm>
          <a:prstGeom prst="rect">
            <a:avLst/>
          </a:prstGeom>
        </p:spPr>
        <p:txBody>
          <a:bodyPr wrap="square">
            <a:spAutoFit/>
          </a:bodyPr>
          <a:lstStyle/>
          <a:p>
            <a:pPr lvl="0"/>
            <a:endParaRPr lang="tr-TR" sz="2400" b="1" dirty="0">
              <a:solidFill>
                <a:srgbClr val="0070C0"/>
              </a:solidFill>
              <a:cs typeface="Times New Roman" panose="02020603050405020304" pitchFamily="18" charset="0"/>
            </a:endParaRPr>
          </a:p>
          <a:p>
            <a:pPr lvl="0"/>
            <a:r>
              <a:rPr lang="tr-TR" sz="2400" b="1" dirty="0">
                <a:solidFill>
                  <a:srgbClr val="0070C0"/>
                </a:solidFill>
                <a:cs typeface="Times New Roman" panose="02020603050405020304" pitchFamily="18" charset="0"/>
              </a:rPr>
              <a:t>KAMU BİNALARININ UYGUNLUĞU:</a:t>
            </a:r>
          </a:p>
          <a:p>
            <a:pPr lvl="0"/>
            <a:endParaRPr lang="tr-TR" sz="2400" b="1" dirty="0">
              <a:solidFill>
                <a:srgbClr val="0070C0"/>
              </a:solidFill>
              <a:cs typeface="Times New Roman" panose="02020603050405020304" pitchFamily="18" charset="0"/>
            </a:endParaRPr>
          </a:p>
        </p:txBody>
      </p:sp>
      <p:pic>
        <p:nvPicPr>
          <p:cNvPr id="17" name="Resim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
        <p:nvSpPr>
          <p:cNvPr id="12" name="Dikdörtgen 11"/>
          <p:cNvSpPr/>
          <p:nvPr/>
        </p:nvSpPr>
        <p:spPr>
          <a:xfrm>
            <a:off x="511612" y="625888"/>
            <a:ext cx="3603636" cy="2472472"/>
          </a:xfrm>
          <a:prstGeom prst="rect">
            <a:avLst/>
          </a:prstGeom>
        </p:spPr>
        <p:txBody>
          <a:bodyPr wrap="square">
            <a:spAutoFit/>
          </a:bodyPr>
          <a:lstStyle/>
          <a:p>
            <a:pPr algn="just">
              <a:lnSpc>
                <a:spcPct val="90000"/>
              </a:lnSpc>
              <a:spcBef>
                <a:spcPts val="1200"/>
              </a:spcBef>
              <a:spcAft>
                <a:spcPts val="200"/>
              </a:spcAft>
              <a:buClr>
                <a:srgbClr val="1CADE4"/>
              </a:buClr>
              <a:buSzPct val="100000"/>
              <a:defRPr/>
            </a:pPr>
            <a:endParaRPr lang="tr-TR" sz="2000" dirty="0"/>
          </a:p>
          <a:p>
            <a:pPr algn="just">
              <a:lnSpc>
                <a:spcPct val="90000"/>
              </a:lnSpc>
              <a:spcBef>
                <a:spcPts val="1200"/>
              </a:spcBef>
              <a:spcAft>
                <a:spcPts val="200"/>
              </a:spcAft>
              <a:buClr>
                <a:srgbClr val="1CADE4"/>
              </a:buClr>
              <a:buSzPct val="100000"/>
              <a:defRPr/>
            </a:pPr>
            <a:endParaRPr lang="tr-TR" sz="2000" dirty="0"/>
          </a:p>
          <a:p>
            <a:pPr marL="342900" indent="-342900" algn="just">
              <a:lnSpc>
                <a:spcPct val="90000"/>
              </a:lnSpc>
              <a:spcBef>
                <a:spcPts val="1200"/>
              </a:spcBef>
              <a:spcAft>
                <a:spcPts val="200"/>
              </a:spcAft>
              <a:buClr>
                <a:srgbClr val="1CADE4"/>
              </a:buClr>
              <a:buSzPct val="100000"/>
              <a:buFont typeface="Wingdings" panose="05000000000000000000" pitchFamily="2" charset="2"/>
              <a:buChar char="q"/>
              <a:defRPr/>
            </a:pPr>
            <a:r>
              <a:rPr lang="tr-TR" sz="2000" dirty="0"/>
              <a:t>Camiler(Müftülük)</a:t>
            </a:r>
          </a:p>
          <a:p>
            <a:pPr marL="342900" indent="-342900" algn="just">
              <a:lnSpc>
                <a:spcPct val="90000"/>
              </a:lnSpc>
              <a:spcBef>
                <a:spcPts val="1200"/>
              </a:spcBef>
              <a:spcAft>
                <a:spcPts val="200"/>
              </a:spcAft>
              <a:buClr>
                <a:srgbClr val="1CADE4"/>
              </a:buClr>
              <a:buSzPct val="100000"/>
              <a:buFont typeface="Wingdings" panose="05000000000000000000" pitchFamily="2" charset="2"/>
              <a:buChar char="q"/>
              <a:defRPr/>
            </a:pPr>
            <a:r>
              <a:rPr lang="tr-TR" sz="2000" dirty="0"/>
              <a:t>Kamu binaları(Çevre ve Şehircilik ve İlgili Kurumlar)</a:t>
            </a:r>
          </a:p>
          <a:p>
            <a:pPr marL="342900" indent="-342900" algn="just">
              <a:lnSpc>
                <a:spcPct val="90000"/>
              </a:lnSpc>
              <a:spcBef>
                <a:spcPts val="1200"/>
              </a:spcBef>
              <a:spcAft>
                <a:spcPts val="200"/>
              </a:spcAft>
              <a:buClr>
                <a:srgbClr val="1CADE4"/>
              </a:buClr>
              <a:buSzPct val="100000"/>
              <a:buFont typeface="Wingdings" panose="05000000000000000000" pitchFamily="2" charset="2"/>
              <a:buChar char="q"/>
              <a:defRPr/>
            </a:pPr>
            <a:endParaRPr lang="tr-TR" sz="2000" dirty="0">
              <a:solidFill>
                <a:sysClr val="windowText" lastClr="000000"/>
              </a:solidFill>
            </a:endParaRPr>
          </a:p>
        </p:txBody>
      </p:sp>
      <p:pic>
        <p:nvPicPr>
          <p:cNvPr id="14" name="Resim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8997" y="1206723"/>
            <a:ext cx="4122200" cy="2675321"/>
          </a:xfrm>
          <a:prstGeom prst="rect">
            <a:avLst/>
          </a:prstGeom>
        </p:spPr>
      </p:pic>
      <p:pic>
        <p:nvPicPr>
          <p:cNvPr id="15" name="Resim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636" y="3882045"/>
            <a:ext cx="3318662" cy="2322852"/>
          </a:xfrm>
          <a:prstGeom prst="rect">
            <a:avLst/>
          </a:prstGeom>
        </p:spPr>
      </p:pic>
      <p:pic>
        <p:nvPicPr>
          <p:cNvPr id="16" name="Resim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8998" y="3956858"/>
            <a:ext cx="4122200" cy="2248039"/>
          </a:xfrm>
          <a:prstGeom prst="rect">
            <a:avLst/>
          </a:prstGeom>
        </p:spPr>
      </p:pic>
    </p:spTree>
    <p:extLst>
      <p:ext uri="{BB962C8B-B14F-4D97-AF65-F5344CB8AC3E}">
        <p14:creationId xmlns:p14="http://schemas.microsoft.com/office/powerpoint/2010/main" val="97083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589"/>
          <a:stretch/>
        </p:blipFill>
        <p:spPr>
          <a:xfrm>
            <a:off x="0" y="5695273"/>
            <a:ext cx="9144000" cy="1172568"/>
          </a:xfrm>
          <a:prstGeom prst="rect">
            <a:avLst/>
          </a:prstGeom>
        </p:spPr>
      </p:pic>
      <p:sp>
        <p:nvSpPr>
          <p:cNvPr id="5" name="Metin kutusu 4"/>
          <p:cNvSpPr txBox="1"/>
          <p:nvPr/>
        </p:nvSpPr>
        <p:spPr>
          <a:xfrm>
            <a:off x="251520" y="6179818"/>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8548" y="4772708"/>
            <a:ext cx="1382665" cy="1431551"/>
          </a:xfrm>
          <a:prstGeom prst="rect">
            <a:avLst/>
          </a:prstGeom>
        </p:spPr>
      </p:pic>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36</a:t>
            </a:r>
            <a:endParaRPr lang="tr-TR" sz="1600" dirty="0">
              <a:solidFill>
                <a:schemeClr val="bg1"/>
              </a:solidFill>
            </a:endParaRPr>
          </a:p>
        </p:txBody>
      </p:sp>
      <p:sp>
        <p:nvSpPr>
          <p:cNvPr id="11" name="Dikdörtgen 10"/>
          <p:cNvSpPr/>
          <p:nvPr/>
        </p:nvSpPr>
        <p:spPr>
          <a:xfrm>
            <a:off x="590204" y="1072378"/>
            <a:ext cx="8140665" cy="4254498"/>
          </a:xfrm>
          <a:prstGeom prst="rect">
            <a:avLst/>
          </a:prstGeom>
        </p:spPr>
        <p:txBody>
          <a:bodyPr wrap="square">
            <a:spAutoFit/>
          </a:bodyPr>
          <a:lstStyle/>
          <a:p>
            <a:pPr lvl="0" algn="just"/>
            <a:r>
              <a:rPr lang="tr-TR" sz="2400" b="1" dirty="0">
                <a:solidFill>
                  <a:srgbClr val="0070C0"/>
                </a:solidFill>
                <a:cs typeface="Times New Roman" panose="02020603050405020304" pitchFamily="18" charset="0"/>
              </a:rPr>
              <a:t>KENT PLANLAMASI:</a:t>
            </a:r>
          </a:p>
          <a:p>
            <a:pPr marL="342900" indent="-342900" algn="just">
              <a:lnSpc>
                <a:spcPct val="90000"/>
              </a:lnSpc>
              <a:spcBef>
                <a:spcPts val="1200"/>
              </a:spcBef>
              <a:spcAft>
                <a:spcPts val="200"/>
              </a:spcAft>
              <a:buClr>
                <a:srgbClr val="1CADE4"/>
              </a:buClr>
              <a:buSzPct val="100000"/>
              <a:buFont typeface="Wingdings" panose="05000000000000000000" pitchFamily="2" charset="2"/>
              <a:buChar char="q"/>
              <a:defRPr/>
            </a:pPr>
            <a:r>
              <a:rPr lang="tr-TR" sz="2200" dirty="0"/>
              <a:t>Kent Planlama çalışmaları(Belediyeler)</a:t>
            </a:r>
          </a:p>
          <a:p>
            <a:pPr algn="just">
              <a:lnSpc>
                <a:spcPct val="90000"/>
              </a:lnSpc>
              <a:spcBef>
                <a:spcPts val="1200"/>
              </a:spcBef>
              <a:spcAft>
                <a:spcPts val="200"/>
              </a:spcAft>
              <a:buClr>
                <a:srgbClr val="1CADE4"/>
              </a:buClr>
              <a:buSzPct val="100000"/>
              <a:defRPr/>
            </a:pPr>
            <a:r>
              <a:rPr lang="tr-TR" sz="2200" dirty="0">
                <a:solidFill>
                  <a:sysClr val="windowText" lastClr="000000"/>
                </a:solidFill>
              </a:rPr>
              <a:t>-İmar Planları</a:t>
            </a:r>
          </a:p>
          <a:p>
            <a:pPr algn="just">
              <a:lnSpc>
                <a:spcPct val="90000"/>
              </a:lnSpc>
              <a:spcBef>
                <a:spcPts val="1200"/>
              </a:spcBef>
              <a:spcAft>
                <a:spcPts val="200"/>
              </a:spcAft>
              <a:buClr>
                <a:srgbClr val="1CADE4"/>
              </a:buClr>
              <a:buSzPct val="100000"/>
              <a:defRPr/>
            </a:pPr>
            <a:r>
              <a:rPr lang="tr-TR" sz="2200" dirty="0">
                <a:solidFill>
                  <a:sysClr val="windowText" lastClr="000000"/>
                </a:solidFill>
              </a:rPr>
              <a:t>-Kentsel Dönüşüm/Yenileme Planları</a:t>
            </a:r>
          </a:p>
          <a:p>
            <a:pPr algn="just">
              <a:lnSpc>
                <a:spcPct val="90000"/>
              </a:lnSpc>
              <a:spcBef>
                <a:spcPts val="1200"/>
              </a:spcBef>
              <a:spcAft>
                <a:spcPts val="200"/>
              </a:spcAft>
              <a:buClr>
                <a:srgbClr val="1CADE4"/>
              </a:buClr>
              <a:buSzPct val="100000"/>
              <a:defRPr/>
            </a:pPr>
            <a:r>
              <a:rPr lang="tr-TR" sz="2200" dirty="0">
                <a:solidFill>
                  <a:sysClr val="windowText" lastClr="000000"/>
                </a:solidFill>
              </a:rPr>
              <a:t>-Ulaşım Master Planı(BŞB)</a:t>
            </a:r>
          </a:p>
          <a:p>
            <a:pPr algn="just">
              <a:lnSpc>
                <a:spcPct val="90000"/>
              </a:lnSpc>
              <a:spcBef>
                <a:spcPts val="1200"/>
              </a:spcBef>
              <a:spcAft>
                <a:spcPts val="200"/>
              </a:spcAft>
              <a:buClr>
                <a:srgbClr val="1CADE4"/>
              </a:buClr>
              <a:buSzPct val="100000"/>
              <a:defRPr/>
            </a:pPr>
            <a:r>
              <a:rPr lang="tr-TR" sz="2200" dirty="0">
                <a:solidFill>
                  <a:sysClr val="windowText" lastClr="000000"/>
                </a:solidFill>
              </a:rPr>
              <a:t>-Kentsel Veri Bankası</a:t>
            </a:r>
          </a:p>
          <a:p>
            <a:pPr algn="just">
              <a:lnSpc>
                <a:spcPct val="90000"/>
              </a:lnSpc>
              <a:spcBef>
                <a:spcPts val="1200"/>
              </a:spcBef>
              <a:spcAft>
                <a:spcPts val="200"/>
              </a:spcAft>
              <a:buClr>
                <a:srgbClr val="1CADE4"/>
              </a:buClr>
              <a:buSzPct val="100000"/>
              <a:defRPr/>
            </a:pPr>
            <a:r>
              <a:rPr lang="tr-TR" sz="2200" dirty="0">
                <a:solidFill>
                  <a:sysClr val="windowText" lastClr="000000"/>
                </a:solidFill>
              </a:rPr>
              <a:t>-Sakınım Planları(BŞB)</a:t>
            </a:r>
          </a:p>
          <a:p>
            <a:pPr lvl="1" algn="just">
              <a:lnSpc>
                <a:spcPct val="90000"/>
              </a:lnSpc>
              <a:spcBef>
                <a:spcPts val="1200"/>
              </a:spcBef>
              <a:spcAft>
                <a:spcPts val="200"/>
              </a:spcAft>
              <a:buClr>
                <a:srgbClr val="1CADE4"/>
              </a:buClr>
              <a:buSzPct val="100000"/>
              <a:defRPr/>
            </a:pPr>
            <a:endParaRPr lang="tr-TR" sz="2000" dirty="0" smtClean="0">
              <a:solidFill>
                <a:sysClr val="windowText" lastClr="000000"/>
              </a:solidFill>
              <a:cs typeface="Times New Roman" panose="02020603050405020304" pitchFamily="18" charset="0"/>
            </a:endParaRPr>
          </a:p>
          <a:p>
            <a:pPr lvl="1" algn="just">
              <a:lnSpc>
                <a:spcPct val="90000"/>
              </a:lnSpc>
              <a:spcBef>
                <a:spcPts val="1200"/>
              </a:spcBef>
              <a:spcAft>
                <a:spcPts val="200"/>
              </a:spcAft>
              <a:buClr>
                <a:srgbClr val="1CADE4"/>
              </a:buClr>
              <a:buSzPct val="100000"/>
              <a:defRPr/>
            </a:pPr>
            <a:r>
              <a:rPr lang="tr-TR" sz="2000" dirty="0">
                <a:solidFill>
                  <a:sysClr val="windowText" lastClr="000000"/>
                </a:solidFill>
                <a:cs typeface="Times New Roman" panose="02020603050405020304" pitchFamily="18" charset="0"/>
              </a:rPr>
              <a:t>	</a:t>
            </a:r>
            <a:endParaRPr lang="tr-TR" sz="2000" dirty="0">
              <a:solidFill>
                <a:srgbClr val="0070C0"/>
              </a:solidFill>
              <a:cs typeface="Times New Roman" panose="02020603050405020304" pitchFamily="18" charset="0"/>
            </a:endParaRPr>
          </a:p>
        </p:txBody>
      </p:sp>
      <p:pic>
        <p:nvPicPr>
          <p:cNvPr id="17" name="Resim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
        <p:nvSpPr>
          <p:cNvPr id="12" name="Dikdörtgen 11"/>
          <p:cNvSpPr/>
          <p:nvPr/>
        </p:nvSpPr>
        <p:spPr>
          <a:xfrm>
            <a:off x="489198" y="202222"/>
            <a:ext cx="8165604" cy="1159292"/>
          </a:xfrm>
          <a:prstGeom prst="rect">
            <a:avLst/>
          </a:prstGeom>
        </p:spPr>
        <p:txBody>
          <a:bodyPr wrap="square">
            <a:spAutoFit/>
          </a:bodyPr>
          <a:lstStyle/>
          <a:p>
            <a:pPr algn="just">
              <a:lnSpc>
                <a:spcPct val="90000"/>
              </a:lnSpc>
              <a:spcBef>
                <a:spcPts val="1200"/>
              </a:spcBef>
              <a:spcAft>
                <a:spcPts val="200"/>
              </a:spcAft>
              <a:buClr>
                <a:srgbClr val="1CADE4"/>
              </a:buClr>
              <a:buSzPct val="100000"/>
              <a:defRPr/>
            </a:pPr>
            <a:endParaRPr lang="tr-TR" sz="2000" dirty="0"/>
          </a:p>
          <a:p>
            <a:pPr algn="just">
              <a:lnSpc>
                <a:spcPct val="90000"/>
              </a:lnSpc>
              <a:spcBef>
                <a:spcPts val="1200"/>
              </a:spcBef>
              <a:spcAft>
                <a:spcPts val="200"/>
              </a:spcAft>
              <a:buClr>
                <a:srgbClr val="1CADE4"/>
              </a:buClr>
              <a:buSzPct val="100000"/>
              <a:defRPr/>
            </a:pPr>
            <a:endParaRPr lang="tr-TR" sz="2000" dirty="0"/>
          </a:p>
          <a:p>
            <a:pPr algn="just">
              <a:buClr>
                <a:schemeClr val="accent1">
                  <a:lumMod val="50000"/>
                </a:schemeClr>
              </a:buClr>
            </a:pPr>
            <a:endParaRPr lang="tr-TR" sz="2000" dirty="0"/>
          </a:p>
        </p:txBody>
      </p:sp>
      <p:pic>
        <p:nvPicPr>
          <p:cNvPr id="2" name="Resim 1"/>
          <p:cNvPicPr>
            <a:picLocks noChangeAspect="1"/>
          </p:cNvPicPr>
          <p:nvPr/>
        </p:nvPicPr>
        <p:blipFill>
          <a:blip r:embed="rId5"/>
          <a:stretch>
            <a:fillRect/>
          </a:stretch>
        </p:blipFill>
        <p:spPr>
          <a:xfrm>
            <a:off x="4180498" y="3016818"/>
            <a:ext cx="4216610" cy="2811074"/>
          </a:xfrm>
          <a:prstGeom prst="rect">
            <a:avLst/>
          </a:prstGeom>
        </p:spPr>
      </p:pic>
    </p:spTree>
    <p:extLst>
      <p:ext uri="{BB962C8B-B14F-4D97-AF65-F5344CB8AC3E}">
        <p14:creationId xmlns:p14="http://schemas.microsoft.com/office/powerpoint/2010/main" val="346130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9880" y="804459"/>
            <a:ext cx="7886700" cy="707216"/>
          </a:xfrm>
        </p:spPr>
        <p:txBody>
          <a:bodyPr>
            <a:normAutofit/>
          </a:bodyPr>
          <a:lstStyle/>
          <a:p>
            <a:r>
              <a:rPr lang="tr-TR" sz="2400" b="1" dirty="0">
                <a:solidFill>
                  <a:srgbClr val="0070C0"/>
                </a:solidFill>
                <a:latin typeface="+mn-lt"/>
                <a:cs typeface="Times New Roman" panose="02020603050405020304" pitchFamily="18" charset="0"/>
              </a:rPr>
              <a:t>KENT PLANLAMASI</a:t>
            </a:r>
            <a:endParaRPr lang="tr-TR" sz="2400" dirty="0">
              <a:latin typeface="+mn-lt"/>
            </a:endParaRPr>
          </a:p>
        </p:txBody>
      </p:sp>
      <p:sp>
        <p:nvSpPr>
          <p:cNvPr id="3" name="İçerik Yer Tutucusu 2"/>
          <p:cNvSpPr>
            <a:spLocks noGrp="1"/>
          </p:cNvSpPr>
          <p:nvPr>
            <p:ph idx="1"/>
          </p:nvPr>
        </p:nvSpPr>
        <p:spPr>
          <a:xfrm>
            <a:off x="628650" y="1511675"/>
            <a:ext cx="7886700" cy="4351338"/>
          </a:xfrm>
        </p:spPr>
        <p:txBody>
          <a:bodyPr>
            <a:normAutofit/>
          </a:bodyPr>
          <a:lstStyle/>
          <a:p>
            <a:pPr algn="just">
              <a:buClr>
                <a:srgbClr val="0070C0"/>
              </a:buClr>
              <a:buFont typeface="Wingdings" panose="05000000000000000000" pitchFamily="2" charset="2"/>
              <a:buChar char="q"/>
            </a:pPr>
            <a:r>
              <a:rPr lang="tr-TR" sz="2200" dirty="0"/>
              <a:t>Kent planlama da öncelikle planlamayı yönlendirecek ve altlık olarak kullanılacak olan tüm verilerin (</a:t>
            </a:r>
            <a:r>
              <a:rPr lang="tr-TR" sz="2200" b="1" dirty="0"/>
              <a:t>halihazır haritalar, jeolojik-</a:t>
            </a:r>
            <a:r>
              <a:rPr lang="tr-TR" sz="2200" b="1" dirty="0" err="1"/>
              <a:t>jeoteknik</a:t>
            </a:r>
            <a:r>
              <a:rPr lang="tr-TR" sz="2200" b="1" dirty="0"/>
              <a:t> etütler, deprem tehlike haritası vs.</a:t>
            </a:r>
            <a:r>
              <a:rPr lang="tr-TR" sz="2200" dirty="0"/>
              <a:t>) sağlıklı bir şekilde hazırlanması ve daha sonra bu verilerin iyi analiz edilip kent planlamasının bu veriler ışığında yapılması gerekmektedir. </a:t>
            </a:r>
          </a:p>
          <a:p>
            <a:pPr algn="just">
              <a:buClr>
                <a:srgbClr val="0070C0"/>
              </a:buClr>
              <a:buFont typeface="Wingdings" panose="05000000000000000000" pitchFamily="2" charset="2"/>
              <a:buChar char="q"/>
            </a:pPr>
            <a:r>
              <a:rPr lang="tr-TR" sz="2200" dirty="0" smtClean="0"/>
              <a:t>Kentin </a:t>
            </a:r>
            <a:r>
              <a:rPr lang="tr-TR" sz="2200" dirty="0"/>
              <a:t>olmazsa olmazlarından birisi de </a:t>
            </a:r>
            <a:r>
              <a:rPr lang="tr-TR" sz="2200" b="1" dirty="0"/>
              <a:t>ulaşım planlamasıdır. </a:t>
            </a:r>
            <a:r>
              <a:rPr lang="tr-TR" sz="2200" dirty="0" smtClean="0"/>
              <a:t>Afet durumlarında</a:t>
            </a:r>
            <a:r>
              <a:rPr lang="tr-TR" sz="2200" dirty="0"/>
              <a:t>, afetin meydana geldiği alana </a:t>
            </a:r>
            <a:r>
              <a:rPr lang="tr-TR" sz="2200" dirty="0" smtClean="0"/>
              <a:t>en </a:t>
            </a:r>
            <a:r>
              <a:rPr lang="tr-TR" sz="2200" dirty="0"/>
              <a:t>kısa sürede ulaşılması, olası bir zararın olabildiğince minimize edilmesi ulaşımın güçlü olmasıyla doğru orantılıdır.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6013" y="4491481"/>
            <a:ext cx="5509337" cy="1778787"/>
          </a:xfrm>
          <a:prstGeom prst="rect">
            <a:avLst/>
          </a:prstGeom>
        </p:spPr>
      </p:pic>
      <p:sp>
        <p:nvSpPr>
          <p:cNvPr id="5" name="Metin kutusu 4"/>
          <p:cNvSpPr txBox="1"/>
          <p:nvPr/>
        </p:nvSpPr>
        <p:spPr>
          <a:xfrm>
            <a:off x="251520" y="6179818"/>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sp>
        <p:nvSpPr>
          <p:cNvPr id="6"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a:solidFill>
                  <a:schemeClr val="bg1"/>
                </a:solidFill>
              </a:rPr>
              <a:t>38</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pic>
        <p:nvPicPr>
          <p:cNvPr id="8" name="Resim 7"/>
          <p:cNvPicPr>
            <a:picLocks noChangeAspect="1"/>
          </p:cNvPicPr>
          <p:nvPr/>
        </p:nvPicPr>
        <p:blipFill rotWithShape="1">
          <a:blip r:embed="rId4" cstate="print">
            <a:extLst>
              <a:ext uri="{28A0092B-C50C-407E-A947-70E740481C1C}">
                <a14:useLocalDpi xmlns:a14="http://schemas.microsoft.com/office/drawing/2010/main" val="0"/>
              </a:ext>
            </a:extLst>
          </a:blip>
          <a:srcRect r="20589"/>
          <a:stretch/>
        </p:blipFill>
        <p:spPr>
          <a:xfrm>
            <a:off x="0" y="5685432"/>
            <a:ext cx="9144000" cy="1172568"/>
          </a:xfrm>
          <a:prstGeom prst="rect">
            <a:avLst/>
          </a:prstGeom>
        </p:spPr>
      </p:pic>
      <p:sp>
        <p:nvSpPr>
          <p:cNvPr id="9" name="Metin kutusu 8"/>
          <p:cNvSpPr txBox="1"/>
          <p:nvPr/>
        </p:nvSpPr>
        <p:spPr>
          <a:xfrm>
            <a:off x="251520" y="6169977"/>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sp>
        <p:nvSpPr>
          <p:cNvPr id="10" name="Slayt Numarası Yer Tutucusu 1"/>
          <p:cNvSpPr txBox="1">
            <a:spLocks/>
          </p:cNvSpPr>
          <p:nvPr/>
        </p:nvSpPr>
        <p:spPr>
          <a:xfrm>
            <a:off x="6830888" y="6155463"/>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37</a:t>
            </a:r>
            <a:endParaRPr lang="tr-TR" sz="1600" dirty="0">
              <a:solidFill>
                <a:schemeClr val="bg1"/>
              </a:solidFill>
            </a:endParaRPr>
          </a:p>
        </p:txBody>
      </p:sp>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8548" y="4772708"/>
            <a:ext cx="1382665" cy="1431551"/>
          </a:xfrm>
          <a:prstGeom prst="rect">
            <a:avLst/>
          </a:prstGeom>
        </p:spPr>
      </p:pic>
    </p:spTree>
    <p:extLst>
      <p:ext uri="{BB962C8B-B14F-4D97-AF65-F5344CB8AC3E}">
        <p14:creationId xmlns:p14="http://schemas.microsoft.com/office/powerpoint/2010/main" val="33371589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431991" y="2275508"/>
            <a:ext cx="7886700" cy="1462965"/>
          </a:xfrm>
          <a:prstGeom prst="rect">
            <a:avLst/>
          </a:prstGeom>
        </p:spPr>
        <p:txBody>
          <a:bodyPr wrap="square">
            <a:spAutoFit/>
          </a:bodyPr>
          <a:lstStyle/>
          <a:p>
            <a:pPr algn="just">
              <a:spcBef>
                <a:spcPts val="1200"/>
              </a:spcBef>
              <a:spcAft>
                <a:spcPts val="200"/>
              </a:spcAft>
              <a:buClr>
                <a:srgbClr val="0070C0"/>
              </a:buClr>
              <a:buSzPct val="100000"/>
              <a:buFont typeface="Wingdings" panose="05000000000000000000" pitchFamily="2" charset="2"/>
              <a:buChar char="q"/>
              <a:defRPr/>
            </a:pPr>
            <a:r>
              <a:rPr lang="tr-TR" sz="2200" dirty="0" smtClean="0"/>
              <a:t>Belediyelerimiz planlama çalışmalarını; afet riskini dikkate alarak sakınım planı, ulaşım </a:t>
            </a:r>
            <a:r>
              <a:rPr lang="tr-TR" sz="2200" dirty="0" err="1" smtClean="0"/>
              <a:t>master</a:t>
            </a:r>
            <a:r>
              <a:rPr lang="tr-TR" sz="2200" dirty="0" smtClean="0"/>
              <a:t> planı, kentsel dönüşüm planlarını dikkate alarak bütüncül şekilde değerlendirmelidir.</a:t>
            </a:r>
          </a:p>
          <a:p>
            <a:pPr marL="457200" lvl="1" indent="0" algn="just">
              <a:lnSpc>
                <a:spcPct val="90000"/>
              </a:lnSpc>
              <a:spcBef>
                <a:spcPts val="1200"/>
              </a:spcBef>
              <a:spcAft>
                <a:spcPts val="200"/>
              </a:spcAft>
              <a:buClr>
                <a:srgbClr val="1CADE4"/>
              </a:buClr>
              <a:buSzPct val="100000"/>
              <a:buNone/>
              <a:defRPr/>
            </a:pPr>
            <a:r>
              <a:rPr lang="tr-TR" sz="2000" dirty="0">
                <a:solidFill>
                  <a:sysClr val="windowText" lastClr="000000"/>
                </a:solidFill>
                <a:cs typeface="Times New Roman" panose="02020603050405020304" pitchFamily="18" charset="0"/>
              </a:rPr>
              <a:t>	</a:t>
            </a:r>
            <a:endParaRPr lang="tr-TR" sz="2000" dirty="0">
              <a:solidFill>
                <a:srgbClr val="0070C0"/>
              </a:solidFill>
              <a:cs typeface="Times New Roman" panose="02020603050405020304" pitchFamily="18" charset="0"/>
            </a:endParaRPr>
          </a:p>
        </p:txBody>
      </p:sp>
      <p:sp>
        <p:nvSpPr>
          <p:cNvPr id="5" name="Unvan 1"/>
          <p:cNvSpPr>
            <a:spLocks noGrp="1"/>
          </p:cNvSpPr>
          <p:nvPr>
            <p:ph type="title"/>
          </p:nvPr>
        </p:nvSpPr>
        <p:spPr>
          <a:xfrm>
            <a:off x="431991" y="1268886"/>
            <a:ext cx="7886700" cy="707216"/>
          </a:xfrm>
        </p:spPr>
        <p:txBody>
          <a:bodyPr>
            <a:normAutofit/>
          </a:bodyPr>
          <a:lstStyle/>
          <a:p>
            <a:r>
              <a:rPr lang="tr-TR" sz="2400" b="1" dirty="0">
                <a:solidFill>
                  <a:srgbClr val="0070C0"/>
                </a:solidFill>
                <a:latin typeface="+mn-lt"/>
                <a:cs typeface="Times New Roman" panose="02020603050405020304" pitchFamily="18" charset="0"/>
              </a:rPr>
              <a:t>KENT PLANLAMASI</a:t>
            </a:r>
            <a:endParaRPr lang="tr-TR" sz="2400" dirty="0">
              <a:latin typeface="+mn-lt"/>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r="20589"/>
          <a:stretch/>
        </p:blipFill>
        <p:spPr>
          <a:xfrm>
            <a:off x="0" y="5685432"/>
            <a:ext cx="9144000" cy="1172568"/>
          </a:xfrm>
          <a:prstGeom prst="rect">
            <a:avLst/>
          </a:prstGeom>
        </p:spPr>
      </p:pic>
      <p:sp>
        <p:nvSpPr>
          <p:cNvPr id="8" name="Metin kutusu 7"/>
          <p:cNvSpPr txBox="1"/>
          <p:nvPr/>
        </p:nvSpPr>
        <p:spPr>
          <a:xfrm>
            <a:off x="251520" y="6169977"/>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sp>
        <p:nvSpPr>
          <p:cNvPr id="9" name="Slayt Numarası Yer Tutucusu 1"/>
          <p:cNvSpPr txBox="1">
            <a:spLocks/>
          </p:cNvSpPr>
          <p:nvPr/>
        </p:nvSpPr>
        <p:spPr>
          <a:xfrm>
            <a:off x="6830888" y="6155463"/>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a:solidFill>
                  <a:schemeClr val="bg1"/>
                </a:solidFill>
              </a:rPr>
              <a:t>38</a:t>
            </a: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8548" y="4772708"/>
            <a:ext cx="1382665" cy="1431551"/>
          </a:xfrm>
          <a:prstGeom prst="rect">
            <a:avLst/>
          </a:prstGeom>
        </p:spPr>
      </p:pic>
    </p:spTree>
    <p:extLst>
      <p:ext uri="{BB962C8B-B14F-4D97-AF65-F5344CB8AC3E}">
        <p14:creationId xmlns:p14="http://schemas.microsoft.com/office/powerpoint/2010/main" val="6773637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589"/>
          <a:stretch/>
        </p:blipFill>
        <p:spPr>
          <a:xfrm>
            <a:off x="0" y="5695273"/>
            <a:ext cx="9144000" cy="1172568"/>
          </a:xfrm>
          <a:prstGeom prst="rect">
            <a:avLst/>
          </a:prstGeom>
        </p:spPr>
      </p:pic>
      <p:sp>
        <p:nvSpPr>
          <p:cNvPr id="5" name="Metin kutusu 4"/>
          <p:cNvSpPr txBox="1"/>
          <p:nvPr/>
        </p:nvSpPr>
        <p:spPr>
          <a:xfrm>
            <a:off x="251520" y="6179818"/>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8548" y="4772708"/>
            <a:ext cx="1382665" cy="1431551"/>
          </a:xfrm>
          <a:prstGeom prst="rect">
            <a:avLst/>
          </a:prstGeom>
        </p:spPr>
      </p:pic>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39</a:t>
            </a:r>
            <a:endParaRPr lang="tr-TR" sz="1600" dirty="0">
              <a:solidFill>
                <a:schemeClr val="bg1"/>
              </a:solidFill>
            </a:endParaRPr>
          </a:p>
        </p:txBody>
      </p:sp>
      <p:sp>
        <p:nvSpPr>
          <p:cNvPr id="11" name="Dikdörtgen 10"/>
          <p:cNvSpPr/>
          <p:nvPr/>
        </p:nvSpPr>
        <p:spPr>
          <a:xfrm>
            <a:off x="970002" y="490452"/>
            <a:ext cx="7684799" cy="1200329"/>
          </a:xfrm>
          <a:prstGeom prst="rect">
            <a:avLst/>
          </a:prstGeom>
        </p:spPr>
        <p:txBody>
          <a:bodyPr wrap="square">
            <a:spAutoFit/>
          </a:bodyPr>
          <a:lstStyle/>
          <a:p>
            <a:pPr lvl="0"/>
            <a:endParaRPr lang="tr-TR" sz="2400" b="1" dirty="0">
              <a:solidFill>
                <a:srgbClr val="0070C0"/>
              </a:solidFill>
              <a:cs typeface="Times New Roman" panose="02020603050405020304" pitchFamily="18" charset="0"/>
            </a:endParaRPr>
          </a:p>
          <a:p>
            <a:pPr lvl="0"/>
            <a:r>
              <a:rPr lang="tr-TR" sz="2400" b="1" dirty="0">
                <a:solidFill>
                  <a:srgbClr val="0070C0"/>
                </a:solidFill>
                <a:cs typeface="Times New Roman" panose="02020603050405020304" pitchFamily="18" charset="0"/>
              </a:rPr>
              <a:t>SANAYİ TESİSLERİ:</a:t>
            </a:r>
          </a:p>
          <a:p>
            <a:pPr lvl="0"/>
            <a:endParaRPr lang="tr-TR" sz="2400" b="1" dirty="0">
              <a:solidFill>
                <a:srgbClr val="0070C0"/>
              </a:solidFill>
              <a:cs typeface="Times New Roman" panose="02020603050405020304" pitchFamily="18" charset="0"/>
            </a:endParaRPr>
          </a:p>
        </p:txBody>
      </p:sp>
      <p:pic>
        <p:nvPicPr>
          <p:cNvPr id="17" name="Resim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
        <p:nvSpPr>
          <p:cNvPr id="12" name="Dikdörtgen 11"/>
          <p:cNvSpPr/>
          <p:nvPr/>
        </p:nvSpPr>
        <p:spPr>
          <a:xfrm>
            <a:off x="413131" y="789991"/>
            <a:ext cx="8165604" cy="2556597"/>
          </a:xfrm>
          <a:prstGeom prst="rect">
            <a:avLst/>
          </a:prstGeom>
        </p:spPr>
        <p:txBody>
          <a:bodyPr wrap="square" anchor="t">
            <a:spAutoFit/>
          </a:bodyPr>
          <a:lstStyle/>
          <a:p>
            <a:pPr algn="just">
              <a:lnSpc>
                <a:spcPct val="90000"/>
              </a:lnSpc>
              <a:spcBef>
                <a:spcPts val="1200"/>
              </a:spcBef>
              <a:spcAft>
                <a:spcPts val="200"/>
              </a:spcAft>
              <a:buClr>
                <a:srgbClr val="1CADE4"/>
              </a:buClr>
              <a:buSzPct val="100000"/>
              <a:defRPr/>
            </a:pPr>
            <a:endParaRPr lang="tr-TR" sz="2000" dirty="0"/>
          </a:p>
          <a:p>
            <a:pPr marL="342900" indent="-342900" algn="just">
              <a:lnSpc>
                <a:spcPct val="90000"/>
              </a:lnSpc>
              <a:spcBef>
                <a:spcPts val="1200"/>
              </a:spcBef>
              <a:spcAft>
                <a:spcPts val="200"/>
              </a:spcAft>
              <a:buClr>
                <a:srgbClr val="1CADE4"/>
              </a:buClr>
              <a:buSzPct val="100000"/>
              <a:buFont typeface="Wingdings" panose="05000000000000000000" pitchFamily="2" charset="2"/>
              <a:buChar char="q"/>
              <a:defRPr/>
            </a:pPr>
            <a:r>
              <a:rPr lang="tr-TR" sz="2200" dirty="0"/>
              <a:t>Depremlerde en az konut, işyeri </a:t>
            </a:r>
            <a:r>
              <a:rPr lang="tr-TR" sz="2200" dirty="0" err="1"/>
              <a:t>vb</a:t>
            </a:r>
            <a:r>
              <a:rPr lang="tr-TR" sz="2200" dirty="0"/>
              <a:t> yapılar kadar sanayi tesisleri de önem arz etmektedir. </a:t>
            </a:r>
          </a:p>
          <a:p>
            <a:pPr marL="342900" indent="-342900" algn="just">
              <a:lnSpc>
                <a:spcPct val="90000"/>
              </a:lnSpc>
              <a:spcBef>
                <a:spcPts val="1200"/>
              </a:spcBef>
              <a:spcAft>
                <a:spcPts val="200"/>
              </a:spcAft>
              <a:buClr>
                <a:srgbClr val="1CADE4"/>
              </a:buClr>
              <a:buSzPct val="100000"/>
              <a:buFont typeface="Wingdings" panose="05000000000000000000" pitchFamily="2" charset="2"/>
              <a:buChar char="q"/>
              <a:defRPr/>
            </a:pPr>
            <a:r>
              <a:rPr lang="tr-TR" sz="2200" dirty="0"/>
              <a:t>Sanayi tesisleri, depreme dayanıklılık yönünden değerlendirme yaparak varsa eksik aksak yönler giderilmelidir. Ayrıca güçlü ekipler oluşturarak personel </a:t>
            </a:r>
            <a:r>
              <a:rPr lang="tr-TR" sz="2200" dirty="0" smtClean="0"/>
              <a:t>görevlendirmeli ve etkin </a:t>
            </a:r>
            <a:r>
              <a:rPr lang="tr-TR" sz="2200" dirty="0"/>
              <a:t>sivil savunma planları hazırlamalıdır.</a:t>
            </a:r>
          </a:p>
        </p:txBody>
      </p:sp>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5664" y="3235247"/>
            <a:ext cx="4889137" cy="2944569"/>
          </a:xfrm>
          <a:prstGeom prst="rect">
            <a:avLst/>
          </a:prstGeom>
        </p:spPr>
      </p:pic>
      <p:pic>
        <p:nvPicPr>
          <p:cNvPr id="7" name="Resim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881" y="3229142"/>
            <a:ext cx="2914344" cy="2936162"/>
          </a:xfrm>
          <a:prstGeom prst="rect">
            <a:avLst/>
          </a:prstGeom>
        </p:spPr>
      </p:pic>
    </p:spTree>
    <p:extLst>
      <p:ext uri="{BB962C8B-B14F-4D97-AF65-F5344CB8AC3E}">
        <p14:creationId xmlns:p14="http://schemas.microsoft.com/office/powerpoint/2010/main" val="330938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r="20066"/>
          <a:stretch/>
        </p:blipFill>
        <p:spPr>
          <a:xfrm>
            <a:off x="44105" y="5695273"/>
            <a:ext cx="9099895" cy="1172568"/>
          </a:xfrm>
          <a:prstGeom prst="rect">
            <a:avLst/>
          </a:prstGeom>
        </p:spPr>
      </p:pic>
      <p:sp>
        <p:nvSpPr>
          <p:cNvPr id="6" name="Metin kutusu 5"/>
          <p:cNvSpPr txBox="1"/>
          <p:nvPr/>
        </p:nvSpPr>
        <p:spPr>
          <a:xfrm>
            <a:off x="251520" y="6179818"/>
            <a:ext cx="4698787" cy="369332"/>
          </a:xfrm>
          <a:prstGeom prst="rect">
            <a:avLst/>
          </a:prstGeom>
          <a:noFill/>
        </p:spPr>
        <p:txBody>
          <a:bodyPr wrap="none" rtlCol="0">
            <a:spAutoFit/>
          </a:bodyPr>
          <a:lstStyle/>
          <a:p>
            <a:r>
              <a:rPr lang="tr-TR" b="1" dirty="0">
                <a:solidFill>
                  <a:schemeClr val="bg1"/>
                </a:solidFill>
              </a:rPr>
              <a:t>ADANA İL AFET VE ACİL DURUM MÜDÜRLÜĞÜ</a:t>
            </a:r>
          </a:p>
        </p:txBody>
      </p:sp>
      <p:sp>
        <p:nvSpPr>
          <p:cNvPr id="7"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a:solidFill>
                  <a:schemeClr val="bg1"/>
                </a:solidFill>
              </a:rPr>
              <a:t>4</a:t>
            </a:r>
          </a:p>
        </p:txBody>
      </p:sp>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217" y="886562"/>
            <a:ext cx="7387669" cy="5232227"/>
          </a:xfrm>
          <a:prstGeom prst="rect">
            <a:avLst/>
          </a:prstGeom>
        </p:spPr>
      </p:pic>
    </p:spTree>
    <p:extLst>
      <p:ext uri="{BB962C8B-B14F-4D97-AF65-F5344CB8AC3E}">
        <p14:creationId xmlns:p14="http://schemas.microsoft.com/office/powerpoint/2010/main" val="30200942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589"/>
          <a:stretch/>
        </p:blipFill>
        <p:spPr>
          <a:xfrm>
            <a:off x="0" y="5695273"/>
            <a:ext cx="9144000" cy="1172568"/>
          </a:xfrm>
          <a:prstGeom prst="rect">
            <a:avLst/>
          </a:prstGeom>
        </p:spPr>
      </p:pic>
      <p:sp>
        <p:nvSpPr>
          <p:cNvPr id="5" name="Metin kutusu 4"/>
          <p:cNvSpPr txBox="1"/>
          <p:nvPr/>
        </p:nvSpPr>
        <p:spPr>
          <a:xfrm>
            <a:off x="251520" y="6179818"/>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8548" y="4772708"/>
            <a:ext cx="1382665" cy="1431551"/>
          </a:xfrm>
          <a:prstGeom prst="rect">
            <a:avLst/>
          </a:prstGeom>
        </p:spPr>
      </p:pic>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40</a:t>
            </a:r>
            <a:endParaRPr lang="tr-TR" sz="1600" dirty="0">
              <a:solidFill>
                <a:schemeClr val="bg1"/>
              </a:solidFill>
            </a:endParaRPr>
          </a:p>
        </p:txBody>
      </p:sp>
      <p:sp>
        <p:nvSpPr>
          <p:cNvPr id="11" name="Dikdörtgen 10"/>
          <p:cNvSpPr/>
          <p:nvPr/>
        </p:nvSpPr>
        <p:spPr>
          <a:xfrm>
            <a:off x="1012057" y="420182"/>
            <a:ext cx="7684799" cy="1200329"/>
          </a:xfrm>
          <a:prstGeom prst="rect">
            <a:avLst/>
          </a:prstGeom>
        </p:spPr>
        <p:txBody>
          <a:bodyPr wrap="square">
            <a:spAutoFit/>
          </a:bodyPr>
          <a:lstStyle/>
          <a:p>
            <a:pPr lvl="0"/>
            <a:endParaRPr lang="tr-TR" sz="2400" b="1" dirty="0">
              <a:solidFill>
                <a:srgbClr val="0070C0"/>
              </a:solidFill>
              <a:cs typeface="Times New Roman" panose="02020603050405020304" pitchFamily="18" charset="0"/>
            </a:endParaRPr>
          </a:p>
          <a:p>
            <a:pPr lvl="0"/>
            <a:r>
              <a:rPr lang="tr-TR" sz="2400" b="1" dirty="0">
                <a:solidFill>
                  <a:srgbClr val="0070C0"/>
                </a:solidFill>
                <a:cs typeface="Times New Roman" panose="02020603050405020304" pitchFamily="18" charset="0"/>
              </a:rPr>
              <a:t>SANAYİ TESİSLERİ:</a:t>
            </a:r>
          </a:p>
          <a:p>
            <a:pPr lvl="0"/>
            <a:endParaRPr lang="tr-TR" sz="2400" b="1" dirty="0">
              <a:solidFill>
                <a:srgbClr val="0070C0"/>
              </a:solidFill>
              <a:cs typeface="Times New Roman" panose="02020603050405020304" pitchFamily="18" charset="0"/>
            </a:endParaRPr>
          </a:p>
        </p:txBody>
      </p:sp>
      <p:pic>
        <p:nvPicPr>
          <p:cNvPr id="17" name="Resim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
        <p:nvSpPr>
          <p:cNvPr id="12" name="Dikdörtgen 11"/>
          <p:cNvSpPr/>
          <p:nvPr/>
        </p:nvSpPr>
        <p:spPr>
          <a:xfrm>
            <a:off x="531252" y="1034818"/>
            <a:ext cx="8165604" cy="5449697"/>
          </a:xfrm>
          <a:prstGeom prst="rect">
            <a:avLst/>
          </a:prstGeom>
        </p:spPr>
        <p:txBody>
          <a:bodyPr wrap="square">
            <a:spAutoFit/>
          </a:bodyPr>
          <a:lstStyle/>
          <a:p>
            <a:pPr algn="just">
              <a:lnSpc>
                <a:spcPct val="90000"/>
              </a:lnSpc>
              <a:spcBef>
                <a:spcPts val="1200"/>
              </a:spcBef>
              <a:spcAft>
                <a:spcPts val="200"/>
              </a:spcAft>
              <a:buClr>
                <a:srgbClr val="1CADE4"/>
              </a:buClr>
              <a:buSzPct val="100000"/>
              <a:defRPr/>
            </a:pPr>
            <a:endParaRPr lang="tr-TR" sz="2000" dirty="0"/>
          </a:p>
          <a:p>
            <a:pPr marL="342900" indent="-342900" algn="just">
              <a:lnSpc>
                <a:spcPct val="90000"/>
              </a:lnSpc>
              <a:spcBef>
                <a:spcPts val="1200"/>
              </a:spcBef>
              <a:spcAft>
                <a:spcPts val="200"/>
              </a:spcAft>
              <a:buClr>
                <a:srgbClr val="1CADE4"/>
              </a:buClr>
              <a:buSzPct val="100000"/>
              <a:buFont typeface="Wingdings" panose="05000000000000000000" pitchFamily="2" charset="2"/>
              <a:buChar char="q"/>
              <a:defRPr/>
            </a:pPr>
            <a:r>
              <a:rPr lang="tr-TR" sz="2200" dirty="0"/>
              <a:t>Bu kapsamda</a:t>
            </a:r>
            <a:r>
              <a:rPr lang="tr-TR" sz="2200" b="1" dirty="0"/>
              <a:t>; Personel sayısı yüzden fazla </a:t>
            </a:r>
            <a:r>
              <a:rPr lang="tr-TR" sz="2200" dirty="0"/>
              <a:t>olan Özel Sektör Kuruluşlarına, 20.06.2018 tarihinde Adana Ticaret Odası ve Adana Sanayi Odası toplantı salonunda ‘’Sivil Savunmanın Önemi ve Planların Hazırlanması, Ekiplerin Oluşturulması, Görevlilerin Eğitimi’’ konulu bilgilendirme toplantısı yapılmıştır.</a:t>
            </a:r>
          </a:p>
          <a:p>
            <a:pPr marL="342900" indent="-342900" algn="just">
              <a:lnSpc>
                <a:spcPct val="90000"/>
              </a:lnSpc>
              <a:spcBef>
                <a:spcPts val="1200"/>
              </a:spcBef>
              <a:spcAft>
                <a:spcPts val="200"/>
              </a:spcAft>
              <a:buClr>
                <a:srgbClr val="1CADE4"/>
              </a:buClr>
              <a:buSzPct val="100000"/>
              <a:buFont typeface="Wingdings" panose="05000000000000000000" pitchFamily="2" charset="2"/>
              <a:buChar char="q"/>
              <a:defRPr/>
            </a:pPr>
            <a:r>
              <a:rPr lang="tr-TR" sz="2200" dirty="0"/>
              <a:t>Ayrıca Valiliğimizin 07.12.2018 tarih ve 184875 sayılı oluru ile özel sektör kuruluşlarının Sivil Savunma Plan hazırlıklarına yardımcı olmak, Sivil Savunma Servislerinin oluşturulması ve ekip eğitimlerinin sağlanması amacı ile ziyaretlerimiz başlamış olup; </a:t>
            </a:r>
            <a:r>
              <a:rPr lang="tr-TR" sz="2200" b="1" dirty="0"/>
              <a:t>51 (</a:t>
            </a:r>
            <a:r>
              <a:rPr lang="tr-TR" sz="2200" b="1" dirty="0" err="1"/>
              <a:t>Ellibir</a:t>
            </a:r>
            <a:r>
              <a:rPr lang="tr-TR" sz="2200" b="1" dirty="0"/>
              <a:t>) </a:t>
            </a:r>
            <a:r>
              <a:rPr lang="tr-TR" sz="2200" dirty="0"/>
              <a:t>firmaya ziyaret düzenlenmiştir. Eğitim talebinde bulunan firmaların eğitimlerine devam edilmektedir.</a:t>
            </a:r>
          </a:p>
          <a:p>
            <a:pPr marL="342900" indent="-342900" algn="just">
              <a:lnSpc>
                <a:spcPct val="90000"/>
              </a:lnSpc>
              <a:spcBef>
                <a:spcPts val="1200"/>
              </a:spcBef>
              <a:spcAft>
                <a:spcPts val="200"/>
              </a:spcAft>
              <a:buClr>
                <a:srgbClr val="1CADE4"/>
              </a:buClr>
              <a:buSzPct val="100000"/>
              <a:buFont typeface="Arial" panose="020B0604020202020204" pitchFamily="34" charset="0"/>
              <a:buChar char="•"/>
              <a:defRPr/>
            </a:pPr>
            <a:endParaRPr lang="tr-TR" sz="2000" dirty="0"/>
          </a:p>
          <a:p>
            <a:pPr algn="just">
              <a:lnSpc>
                <a:spcPct val="90000"/>
              </a:lnSpc>
              <a:spcBef>
                <a:spcPts val="1200"/>
              </a:spcBef>
              <a:spcAft>
                <a:spcPts val="200"/>
              </a:spcAft>
              <a:buClr>
                <a:srgbClr val="1CADE4"/>
              </a:buClr>
              <a:buSzPct val="100000"/>
              <a:defRPr/>
            </a:pPr>
            <a:endParaRPr lang="tr-TR" sz="2000" dirty="0"/>
          </a:p>
          <a:p>
            <a:pPr algn="just">
              <a:lnSpc>
                <a:spcPct val="90000"/>
              </a:lnSpc>
              <a:spcBef>
                <a:spcPts val="1200"/>
              </a:spcBef>
              <a:spcAft>
                <a:spcPts val="200"/>
              </a:spcAft>
              <a:buClr>
                <a:srgbClr val="1CADE4"/>
              </a:buClr>
              <a:buSzPct val="100000"/>
              <a:defRPr/>
            </a:pPr>
            <a:r>
              <a:rPr lang="tr-TR" sz="2000" dirty="0"/>
              <a:t> </a:t>
            </a:r>
          </a:p>
        </p:txBody>
      </p:sp>
    </p:spTree>
    <p:extLst>
      <p:ext uri="{BB962C8B-B14F-4D97-AF65-F5344CB8AC3E}">
        <p14:creationId xmlns:p14="http://schemas.microsoft.com/office/powerpoint/2010/main" val="323298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5523" y="1571694"/>
            <a:ext cx="7886700" cy="4351338"/>
          </a:xfrm>
        </p:spPr>
        <p:txBody>
          <a:bodyPr>
            <a:normAutofit/>
          </a:bodyPr>
          <a:lstStyle/>
          <a:p>
            <a:pPr marL="342900" indent="-342900" algn="just">
              <a:spcBef>
                <a:spcPts val="1200"/>
              </a:spcBef>
              <a:spcAft>
                <a:spcPts val="200"/>
              </a:spcAft>
              <a:buClr>
                <a:srgbClr val="1CADE4"/>
              </a:buClr>
              <a:buSzPct val="100000"/>
              <a:buFont typeface="Wingdings" panose="05000000000000000000" pitchFamily="2" charset="2"/>
              <a:buChar char="q"/>
              <a:defRPr/>
            </a:pPr>
            <a:r>
              <a:rPr lang="tr-TR" sz="2200" dirty="0"/>
              <a:t>Sivil savunma plan hazırlığı kapsamında kamu ve özel sektör bazında toplam 235 sivil savunma amirine eğitim verilmiştir. </a:t>
            </a:r>
          </a:p>
          <a:p>
            <a:pPr marL="342900" indent="-342900" algn="just">
              <a:spcBef>
                <a:spcPts val="1200"/>
              </a:spcBef>
              <a:spcAft>
                <a:spcPts val="200"/>
              </a:spcAft>
              <a:buClr>
                <a:srgbClr val="1CADE4"/>
              </a:buClr>
              <a:buSzPct val="100000"/>
              <a:buFont typeface="Wingdings" panose="05000000000000000000" pitchFamily="2" charset="2"/>
              <a:buChar char="q"/>
              <a:defRPr/>
            </a:pPr>
            <a:r>
              <a:rPr lang="tr-TR" sz="2200" dirty="0"/>
              <a:t>Ayrıca sivil savunma kaynak planlaması (SEKAPS) kapsamında 67 kurum 107 personele eğitim verilmiştir.</a:t>
            </a:r>
          </a:p>
          <a:p>
            <a:pPr marL="342900" indent="-342900" algn="just">
              <a:spcBef>
                <a:spcPts val="1200"/>
              </a:spcBef>
              <a:spcAft>
                <a:spcPts val="200"/>
              </a:spcAft>
              <a:buClr>
                <a:srgbClr val="1CADE4"/>
              </a:buClr>
              <a:buSzPct val="100000"/>
              <a:buFont typeface="Wingdings" panose="05000000000000000000" pitchFamily="2" charset="2"/>
              <a:buChar char="q"/>
              <a:defRPr/>
            </a:pPr>
            <a:r>
              <a:rPr lang="tr-TR" sz="2200" dirty="0"/>
              <a:t>Planlamaya dahil edilen kamu ve özel kurum kuruluşlara ait 231 adet sivil savunma planı onaylanmıştır. Ayrıca il planımız ve 4 ilçemize ait ilçe sivil savunma planlarımız </a:t>
            </a:r>
            <a:r>
              <a:rPr lang="tr-TR" sz="2200" dirty="0" smtClean="0"/>
              <a:t>onaylanmıştır.</a:t>
            </a:r>
            <a:endParaRPr lang="tr-TR" sz="2200" dirty="0"/>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589"/>
          <a:stretch/>
        </p:blipFill>
        <p:spPr>
          <a:xfrm>
            <a:off x="0" y="5695273"/>
            <a:ext cx="9144000" cy="1172568"/>
          </a:xfrm>
          <a:prstGeom prst="rect">
            <a:avLst/>
          </a:prstGeom>
        </p:spPr>
      </p:pic>
      <p:sp>
        <p:nvSpPr>
          <p:cNvPr id="5" name="Metin kutusu 4"/>
          <p:cNvSpPr txBox="1"/>
          <p:nvPr/>
        </p:nvSpPr>
        <p:spPr>
          <a:xfrm>
            <a:off x="251520" y="6179818"/>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sp>
        <p:nvSpPr>
          <p:cNvPr id="6"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41</a:t>
            </a:r>
            <a:endParaRPr lang="tr-TR" sz="1600" dirty="0">
              <a:solidFill>
                <a:schemeClr val="bg1"/>
              </a:solidFill>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8548" y="4772708"/>
            <a:ext cx="1382665" cy="1431551"/>
          </a:xfrm>
          <a:prstGeom prst="rect">
            <a:avLst/>
          </a:prstGeom>
        </p:spPr>
      </p:pic>
    </p:spTree>
    <p:extLst>
      <p:ext uri="{BB962C8B-B14F-4D97-AF65-F5344CB8AC3E}">
        <p14:creationId xmlns:p14="http://schemas.microsoft.com/office/powerpoint/2010/main" val="36208780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589"/>
          <a:stretch/>
        </p:blipFill>
        <p:spPr>
          <a:xfrm>
            <a:off x="0" y="5695273"/>
            <a:ext cx="9144000" cy="1172568"/>
          </a:xfrm>
          <a:prstGeom prst="rect">
            <a:avLst/>
          </a:prstGeom>
        </p:spPr>
      </p:pic>
      <p:sp>
        <p:nvSpPr>
          <p:cNvPr id="5" name="Metin kutusu 4"/>
          <p:cNvSpPr txBox="1"/>
          <p:nvPr/>
        </p:nvSpPr>
        <p:spPr>
          <a:xfrm>
            <a:off x="251520" y="6179818"/>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42</a:t>
            </a:r>
            <a:endParaRPr lang="tr-TR" sz="1600" dirty="0">
              <a:solidFill>
                <a:schemeClr val="bg1"/>
              </a:solidFill>
            </a:endParaRPr>
          </a:p>
        </p:txBody>
      </p:sp>
      <p:sp>
        <p:nvSpPr>
          <p:cNvPr id="11" name="Dikdörtgen 10"/>
          <p:cNvSpPr/>
          <p:nvPr/>
        </p:nvSpPr>
        <p:spPr>
          <a:xfrm>
            <a:off x="909509" y="814967"/>
            <a:ext cx="7684799" cy="1200329"/>
          </a:xfrm>
          <a:prstGeom prst="rect">
            <a:avLst/>
          </a:prstGeom>
        </p:spPr>
        <p:txBody>
          <a:bodyPr wrap="square">
            <a:spAutoFit/>
          </a:bodyPr>
          <a:lstStyle/>
          <a:p>
            <a:pPr lvl="0"/>
            <a:endParaRPr lang="tr-TR" sz="2400" b="1" dirty="0">
              <a:solidFill>
                <a:srgbClr val="0070C0"/>
              </a:solidFill>
              <a:cs typeface="Times New Roman" panose="02020603050405020304" pitchFamily="18" charset="0"/>
            </a:endParaRPr>
          </a:p>
          <a:p>
            <a:pPr lvl="0"/>
            <a:r>
              <a:rPr lang="tr-TR" sz="2400" b="1" dirty="0">
                <a:solidFill>
                  <a:srgbClr val="0070C0"/>
                </a:solidFill>
                <a:cs typeface="Times New Roman" panose="02020603050405020304" pitchFamily="18" charset="0"/>
              </a:rPr>
              <a:t>STRATEJİK TESİSLER:</a:t>
            </a:r>
          </a:p>
          <a:p>
            <a:pPr lvl="0"/>
            <a:endParaRPr lang="tr-TR" sz="2400" b="1" dirty="0">
              <a:solidFill>
                <a:srgbClr val="0070C0"/>
              </a:solidFill>
              <a:cs typeface="Times New Roman" panose="02020603050405020304" pitchFamily="18" charset="0"/>
            </a:endParaRPr>
          </a:p>
        </p:txBody>
      </p:sp>
      <p:pic>
        <p:nvPicPr>
          <p:cNvPr id="17" name="Resim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
        <p:nvSpPr>
          <p:cNvPr id="12" name="Dikdörtgen 11"/>
          <p:cNvSpPr/>
          <p:nvPr/>
        </p:nvSpPr>
        <p:spPr>
          <a:xfrm>
            <a:off x="669106" y="779653"/>
            <a:ext cx="8165604" cy="6113468"/>
          </a:xfrm>
          <a:prstGeom prst="rect">
            <a:avLst/>
          </a:prstGeom>
        </p:spPr>
        <p:txBody>
          <a:bodyPr wrap="square">
            <a:spAutoFit/>
          </a:bodyPr>
          <a:lstStyle/>
          <a:p>
            <a:pPr algn="just">
              <a:lnSpc>
                <a:spcPct val="90000"/>
              </a:lnSpc>
              <a:spcBef>
                <a:spcPts val="1200"/>
              </a:spcBef>
              <a:spcAft>
                <a:spcPts val="200"/>
              </a:spcAft>
              <a:buClr>
                <a:srgbClr val="1CADE4"/>
              </a:buClr>
              <a:buSzPct val="100000"/>
              <a:defRPr/>
            </a:pPr>
            <a:endParaRPr lang="tr-TR" sz="2000" dirty="0"/>
          </a:p>
          <a:p>
            <a:pPr algn="just">
              <a:lnSpc>
                <a:spcPct val="90000"/>
              </a:lnSpc>
              <a:spcBef>
                <a:spcPts val="1200"/>
              </a:spcBef>
              <a:spcAft>
                <a:spcPts val="200"/>
              </a:spcAft>
              <a:buClr>
                <a:srgbClr val="1CADE4"/>
              </a:buClr>
              <a:buSzPct val="100000"/>
              <a:defRPr/>
            </a:pPr>
            <a:endParaRPr lang="tr-TR" sz="2000" dirty="0"/>
          </a:p>
          <a:p>
            <a:pPr algn="just">
              <a:lnSpc>
                <a:spcPct val="90000"/>
              </a:lnSpc>
              <a:spcBef>
                <a:spcPts val="1200"/>
              </a:spcBef>
              <a:spcAft>
                <a:spcPts val="200"/>
              </a:spcAft>
              <a:buClr>
                <a:srgbClr val="1CADE4"/>
              </a:buClr>
              <a:buSzPct val="100000"/>
              <a:defRPr/>
            </a:pPr>
            <a:r>
              <a:rPr lang="tr-TR" sz="2200" dirty="0"/>
              <a:t>	Bütün yapıların yeterli düzeyde deprem güvenliğine kavuşturulması gerekmekle birlikte, bazı yapıların stratejik açıdan öncelikle ele alınması önem taşımaktadır.</a:t>
            </a:r>
          </a:p>
          <a:p>
            <a:pPr marL="457200" indent="-457200" algn="just">
              <a:lnSpc>
                <a:spcPct val="90000"/>
              </a:lnSpc>
              <a:spcBef>
                <a:spcPts val="1200"/>
              </a:spcBef>
              <a:spcAft>
                <a:spcPts val="200"/>
              </a:spcAft>
              <a:buClr>
                <a:srgbClr val="1CADE4"/>
              </a:buClr>
              <a:buSzPct val="100000"/>
              <a:buFont typeface="+mj-lt"/>
              <a:buAutoNum type="arabicPeriod"/>
              <a:defRPr/>
            </a:pPr>
            <a:r>
              <a:rPr lang="tr-TR" sz="2200" dirty="0"/>
              <a:t>Depremde hasar görerek kullanım dışında kalması ülkenin yaşamsal sistemlerini aksatabilecek, özellikle deprem sonrası çalışmaları güçleştirebilecek nitelikteki yapılar ile,</a:t>
            </a:r>
          </a:p>
          <a:p>
            <a:pPr marL="457200" indent="-457200" algn="just">
              <a:lnSpc>
                <a:spcPct val="90000"/>
              </a:lnSpc>
              <a:spcBef>
                <a:spcPts val="1200"/>
              </a:spcBef>
              <a:spcAft>
                <a:spcPts val="200"/>
              </a:spcAft>
              <a:buClr>
                <a:srgbClr val="1CADE4"/>
              </a:buClr>
              <a:buSzPct val="100000"/>
              <a:buFont typeface="+mj-lt"/>
              <a:buAutoNum type="arabicPeriod"/>
              <a:defRPr/>
            </a:pPr>
            <a:r>
              <a:rPr lang="tr-TR" sz="2200" dirty="0"/>
              <a:t>Çok sayıda insanı yoğun biçimde barındırması sebebiyle, hasar görmeleri sonucunda çok sayıda can kaybına yol açabilecek nitelikteki yapıların,</a:t>
            </a:r>
          </a:p>
          <a:p>
            <a:pPr algn="just">
              <a:lnSpc>
                <a:spcPct val="90000"/>
              </a:lnSpc>
              <a:spcBef>
                <a:spcPts val="1200"/>
              </a:spcBef>
              <a:spcAft>
                <a:spcPts val="200"/>
              </a:spcAft>
              <a:buClr>
                <a:srgbClr val="1CADE4"/>
              </a:buClr>
              <a:buSzPct val="100000"/>
              <a:defRPr/>
            </a:pPr>
            <a:r>
              <a:rPr lang="tr-TR" sz="2200" dirty="0"/>
              <a:t>Deprem güvenliği açısından değerlendirilmesi ve yeterli güvenliği taşımadığı anlaşılanların güçlendirilmesine öncelik </a:t>
            </a:r>
            <a:r>
              <a:rPr lang="tr-TR" sz="2200" dirty="0" smtClean="0"/>
              <a:t>verilmesi, bu kurumlarda müdahale ekiplerinin oluşturulması gerekmektedir</a:t>
            </a:r>
            <a:r>
              <a:rPr lang="tr-TR" sz="2200" dirty="0"/>
              <a:t>.</a:t>
            </a:r>
          </a:p>
          <a:p>
            <a:pPr algn="just">
              <a:lnSpc>
                <a:spcPct val="90000"/>
              </a:lnSpc>
              <a:spcBef>
                <a:spcPts val="1200"/>
              </a:spcBef>
              <a:spcAft>
                <a:spcPts val="200"/>
              </a:spcAft>
              <a:buClr>
                <a:srgbClr val="1CADE4"/>
              </a:buClr>
              <a:buSzPct val="100000"/>
              <a:defRPr/>
            </a:pPr>
            <a:endParaRPr lang="tr-TR" sz="2000" dirty="0"/>
          </a:p>
          <a:p>
            <a:pPr marL="342900" indent="-342900" algn="just">
              <a:lnSpc>
                <a:spcPct val="90000"/>
              </a:lnSpc>
              <a:spcBef>
                <a:spcPts val="1200"/>
              </a:spcBef>
              <a:spcAft>
                <a:spcPts val="200"/>
              </a:spcAft>
              <a:buClr>
                <a:srgbClr val="1CADE4"/>
              </a:buClr>
              <a:buSzPct val="100000"/>
              <a:buFont typeface="Wingdings" panose="05000000000000000000" pitchFamily="2" charset="2"/>
              <a:buChar char="q"/>
              <a:defRPr/>
            </a:pPr>
            <a:endParaRPr lang="tr-TR" sz="2000" dirty="0">
              <a:solidFill>
                <a:sysClr val="windowText" lastClr="000000"/>
              </a:solidFill>
            </a:endParaRPr>
          </a:p>
        </p:txBody>
      </p:sp>
    </p:spTree>
    <p:extLst>
      <p:ext uri="{BB962C8B-B14F-4D97-AF65-F5344CB8AC3E}">
        <p14:creationId xmlns:p14="http://schemas.microsoft.com/office/powerpoint/2010/main" val="269543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589"/>
          <a:stretch/>
        </p:blipFill>
        <p:spPr>
          <a:xfrm>
            <a:off x="0" y="5695273"/>
            <a:ext cx="9144000" cy="1172568"/>
          </a:xfrm>
          <a:prstGeom prst="rect">
            <a:avLst/>
          </a:prstGeom>
        </p:spPr>
      </p:pic>
      <p:sp>
        <p:nvSpPr>
          <p:cNvPr id="5" name="Metin kutusu 4"/>
          <p:cNvSpPr txBox="1"/>
          <p:nvPr/>
        </p:nvSpPr>
        <p:spPr>
          <a:xfrm>
            <a:off x="251520" y="6179818"/>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8548" y="4772708"/>
            <a:ext cx="1382665" cy="1431551"/>
          </a:xfrm>
          <a:prstGeom prst="rect">
            <a:avLst/>
          </a:prstGeom>
        </p:spPr>
      </p:pic>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43</a:t>
            </a:r>
            <a:endParaRPr lang="tr-TR" sz="1600" dirty="0">
              <a:solidFill>
                <a:schemeClr val="bg1"/>
              </a:solidFill>
            </a:endParaRPr>
          </a:p>
        </p:txBody>
      </p:sp>
      <p:sp>
        <p:nvSpPr>
          <p:cNvPr id="11" name="Dikdörtgen 10"/>
          <p:cNvSpPr/>
          <p:nvPr/>
        </p:nvSpPr>
        <p:spPr>
          <a:xfrm>
            <a:off x="909509" y="571217"/>
            <a:ext cx="7684799" cy="1200329"/>
          </a:xfrm>
          <a:prstGeom prst="rect">
            <a:avLst/>
          </a:prstGeom>
        </p:spPr>
        <p:txBody>
          <a:bodyPr wrap="square">
            <a:spAutoFit/>
          </a:bodyPr>
          <a:lstStyle/>
          <a:p>
            <a:pPr lvl="0"/>
            <a:endParaRPr lang="tr-TR" sz="2400" b="1" dirty="0">
              <a:solidFill>
                <a:srgbClr val="0070C0"/>
              </a:solidFill>
              <a:cs typeface="Times New Roman" panose="02020603050405020304" pitchFamily="18" charset="0"/>
            </a:endParaRPr>
          </a:p>
          <a:p>
            <a:pPr lvl="0"/>
            <a:r>
              <a:rPr lang="tr-TR" sz="2400" b="1" dirty="0">
                <a:solidFill>
                  <a:srgbClr val="0070C0"/>
                </a:solidFill>
                <a:cs typeface="Times New Roman" panose="02020603050405020304" pitchFamily="18" charset="0"/>
              </a:rPr>
              <a:t>ÜNİVERSİTELERİN ÇALIŞMALARI:</a:t>
            </a:r>
          </a:p>
          <a:p>
            <a:pPr lvl="0"/>
            <a:endParaRPr lang="tr-TR" sz="2400" b="1" dirty="0">
              <a:solidFill>
                <a:srgbClr val="0070C0"/>
              </a:solidFill>
              <a:cs typeface="Times New Roman" panose="02020603050405020304" pitchFamily="18" charset="0"/>
            </a:endParaRPr>
          </a:p>
        </p:txBody>
      </p:sp>
      <p:pic>
        <p:nvPicPr>
          <p:cNvPr id="17" name="Resim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
        <p:nvSpPr>
          <p:cNvPr id="12" name="Dikdörtgen 11"/>
          <p:cNvSpPr/>
          <p:nvPr/>
        </p:nvSpPr>
        <p:spPr>
          <a:xfrm>
            <a:off x="489198" y="790709"/>
            <a:ext cx="8165604" cy="4742837"/>
          </a:xfrm>
          <a:prstGeom prst="rect">
            <a:avLst/>
          </a:prstGeom>
        </p:spPr>
        <p:txBody>
          <a:bodyPr wrap="square">
            <a:spAutoFit/>
          </a:bodyPr>
          <a:lstStyle/>
          <a:p>
            <a:pPr algn="just">
              <a:lnSpc>
                <a:spcPct val="90000"/>
              </a:lnSpc>
              <a:spcBef>
                <a:spcPts val="1200"/>
              </a:spcBef>
              <a:spcAft>
                <a:spcPts val="200"/>
              </a:spcAft>
              <a:buClr>
                <a:srgbClr val="1CADE4"/>
              </a:buClr>
              <a:buSzPct val="100000"/>
              <a:defRPr/>
            </a:pPr>
            <a:endParaRPr lang="tr-TR" sz="2000" dirty="0"/>
          </a:p>
          <a:p>
            <a:pPr algn="just">
              <a:lnSpc>
                <a:spcPct val="90000"/>
              </a:lnSpc>
              <a:spcBef>
                <a:spcPts val="1200"/>
              </a:spcBef>
              <a:spcAft>
                <a:spcPts val="200"/>
              </a:spcAft>
              <a:buClr>
                <a:srgbClr val="1CADE4"/>
              </a:buClr>
              <a:buSzPct val="100000"/>
              <a:defRPr/>
            </a:pPr>
            <a:endParaRPr lang="tr-TR" sz="2000" dirty="0"/>
          </a:p>
          <a:p>
            <a:pPr algn="just">
              <a:lnSpc>
                <a:spcPct val="90000"/>
              </a:lnSpc>
              <a:spcBef>
                <a:spcPts val="1200"/>
              </a:spcBef>
              <a:spcAft>
                <a:spcPts val="200"/>
              </a:spcAft>
              <a:buClr>
                <a:srgbClr val="1CADE4"/>
              </a:buClr>
              <a:buSzPct val="100000"/>
              <a:defRPr/>
            </a:pPr>
            <a:r>
              <a:rPr lang="tr-TR" sz="2200" dirty="0"/>
              <a:t>	Üniversitelerimizin çalışmaları da çok kıymetlidir. Yapılan çalışmalara örnek olarak;</a:t>
            </a:r>
          </a:p>
          <a:p>
            <a:pPr algn="just">
              <a:lnSpc>
                <a:spcPct val="90000"/>
              </a:lnSpc>
              <a:spcBef>
                <a:spcPts val="1200"/>
              </a:spcBef>
              <a:spcAft>
                <a:spcPts val="200"/>
              </a:spcAft>
              <a:buClr>
                <a:srgbClr val="1CADE4"/>
              </a:buClr>
              <a:buSzPct val="100000"/>
              <a:defRPr/>
            </a:pPr>
            <a:r>
              <a:rPr lang="tr-TR" sz="2200" dirty="0"/>
              <a:t> ‘’ Kentsel Arama Kurtarma Birliklerinin Yerleşim Yeri Problemi Çözümünde Matematiksel Programlama ve Simülasyon Yaklaşımları’’-2018 Çukurova Üniversitesi</a:t>
            </a:r>
          </a:p>
          <a:p>
            <a:pPr algn="just">
              <a:lnSpc>
                <a:spcPct val="90000"/>
              </a:lnSpc>
              <a:spcBef>
                <a:spcPts val="1200"/>
              </a:spcBef>
              <a:spcAft>
                <a:spcPts val="200"/>
              </a:spcAft>
              <a:buClr>
                <a:srgbClr val="1CADE4"/>
              </a:buClr>
              <a:buSzPct val="100000"/>
              <a:defRPr/>
            </a:pPr>
            <a:r>
              <a:rPr lang="tr-TR" sz="2200" dirty="0"/>
              <a:t>‘’Türkiye Kamu Yönetiminde Afet Yönetimi’’-2015 Çukurova Üniversitesi</a:t>
            </a:r>
          </a:p>
          <a:p>
            <a:pPr algn="just">
              <a:lnSpc>
                <a:spcPct val="90000"/>
              </a:lnSpc>
              <a:spcBef>
                <a:spcPts val="1200"/>
              </a:spcBef>
              <a:spcAft>
                <a:spcPts val="200"/>
              </a:spcAft>
              <a:buClr>
                <a:srgbClr val="1CADE4"/>
              </a:buClr>
              <a:buSzPct val="100000"/>
              <a:defRPr/>
            </a:pPr>
            <a:r>
              <a:rPr lang="tr-TR" sz="2200" dirty="0"/>
              <a:t>‘’Kentsel Sit Alanları için Afet Risk Yönetimi Plan Önerisi’’-2012 Çukurova Üniversitesi</a:t>
            </a:r>
          </a:p>
          <a:p>
            <a:pPr algn="just">
              <a:lnSpc>
                <a:spcPct val="90000"/>
              </a:lnSpc>
              <a:spcBef>
                <a:spcPts val="1200"/>
              </a:spcBef>
              <a:spcAft>
                <a:spcPts val="200"/>
              </a:spcAft>
              <a:buClr>
                <a:srgbClr val="1CADE4"/>
              </a:buClr>
              <a:buSzPct val="100000"/>
              <a:defRPr/>
            </a:pPr>
            <a:r>
              <a:rPr lang="tr-TR" sz="2000" dirty="0"/>
              <a:t>	</a:t>
            </a:r>
            <a:r>
              <a:rPr lang="tr-TR" sz="2000" b="1" dirty="0"/>
              <a:t>ÇALIŞMALAR ÇOĞALTILMALI</a:t>
            </a:r>
            <a:r>
              <a:rPr lang="tr-TR" sz="2000" dirty="0"/>
              <a:t>….</a:t>
            </a:r>
          </a:p>
        </p:txBody>
      </p:sp>
    </p:spTree>
    <p:extLst>
      <p:ext uri="{BB962C8B-B14F-4D97-AF65-F5344CB8AC3E}">
        <p14:creationId xmlns:p14="http://schemas.microsoft.com/office/powerpoint/2010/main" val="5253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589"/>
          <a:stretch/>
        </p:blipFill>
        <p:spPr>
          <a:xfrm>
            <a:off x="0" y="5685432"/>
            <a:ext cx="9144000" cy="1172568"/>
          </a:xfrm>
          <a:prstGeom prst="rect">
            <a:avLst/>
          </a:prstGeom>
        </p:spPr>
      </p:pic>
      <p:sp>
        <p:nvSpPr>
          <p:cNvPr id="5" name="Metin kutusu 4"/>
          <p:cNvSpPr txBox="1"/>
          <p:nvPr/>
        </p:nvSpPr>
        <p:spPr>
          <a:xfrm>
            <a:off x="251520" y="6179818"/>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8548" y="4772708"/>
            <a:ext cx="1382665" cy="1431551"/>
          </a:xfrm>
          <a:prstGeom prst="rect">
            <a:avLst/>
          </a:prstGeom>
        </p:spPr>
      </p:pic>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44</a:t>
            </a:r>
            <a:endParaRPr lang="tr-TR" sz="1600" dirty="0">
              <a:solidFill>
                <a:schemeClr val="bg1"/>
              </a:solidFill>
            </a:endParaRPr>
          </a:p>
        </p:txBody>
      </p:sp>
      <p:sp>
        <p:nvSpPr>
          <p:cNvPr id="11" name="Dikdörtgen 10"/>
          <p:cNvSpPr/>
          <p:nvPr/>
        </p:nvSpPr>
        <p:spPr>
          <a:xfrm>
            <a:off x="909509" y="449014"/>
            <a:ext cx="7684799" cy="1200329"/>
          </a:xfrm>
          <a:prstGeom prst="rect">
            <a:avLst/>
          </a:prstGeom>
        </p:spPr>
        <p:txBody>
          <a:bodyPr wrap="square">
            <a:spAutoFit/>
          </a:bodyPr>
          <a:lstStyle/>
          <a:p>
            <a:pPr lvl="0"/>
            <a:endParaRPr lang="tr-TR" sz="2400" b="1" dirty="0">
              <a:solidFill>
                <a:srgbClr val="0070C0"/>
              </a:solidFill>
              <a:cs typeface="Times New Roman" panose="02020603050405020304" pitchFamily="18" charset="0"/>
            </a:endParaRPr>
          </a:p>
          <a:p>
            <a:pPr lvl="0"/>
            <a:r>
              <a:rPr lang="tr-TR" sz="2400" b="1" dirty="0">
                <a:solidFill>
                  <a:srgbClr val="0070C0"/>
                </a:solidFill>
                <a:cs typeface="Times New Roman" panose="02020603050405020304" pitchFamily="18" charset="0"/>
              </a:rPr>
              <a:t>YAPI STOĞU TESPİTİ:</a:t>
            </a:r>
          </a:p>
          <a:p>
            <a:pPr lvl="0"/>
            <a:endParaRPr lang="tr-TR" sz="2400" b="1" dirty="0">
              <a:solidFill>
                <a:srgbClr val="0070C0"/>
              </a:solidFill>
              <a:cs typeface="Times New Roman" panose="02020603050405020304" pitchFamily="18" charset="0"/>
            </a:endParaRPr>
          </a:p>
        </p:txBody>
      </p:sp>
      <p:pic>
        <p:nvPicPr>
          <p:cNvPr id="17" name="Resim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
        <p:nvSpPr>
          <p:cNvPr id="12" name="Dikdörtgen 11"/>
          <p:cNvSpPr/>
          <p:nvPr/>
        </p:nvSpPr>
        <p:spPr>
          <a:xfrm>
            <a:off x="544059" y="958949"/>
            <a:ext cx="8165604" cy="6181179"/>
          </a:xfrm>
          <a:prstGeom prst="rect">
            <a:avLst/>
          </a:prstGeom>
        </p:spPr>
        <p:txBody>
          <a:bodyPr wrap="square">
            <a:spAutoFit/>
          </a:bodyPr>
          <a:lstStyle/>
          <a:p>
            <a:pPr algn="just"/>
            <a:endParaRPr lang="tr-TR" sz="2000" dirty="0"/>
          </a:p>
          <a:p>
            <a:pPr marL="285750" indent="-285750" algn="just">
              <a:buClr>
                <a:schemeClr val="accent1"/>
              </a:buClr>
              <a:buFont typeface="Arial" panose="020B0604020202020204" pitchFamily="34" charset="0"/>
              <a:buChar char="•"/>
            </a:pPr>
            <a:r>
              <a:rPr lang="tr-TR" sz="2000" dirty="0"/>
              <a:t> Yapıları depreme karşı hazırlamanın iki yolu vardır: </a:t>
            </a:r>
            <a:r>
              <a:rPr lang="tr-TR" sz="2000" b="1" dirty="0"/>
              <a:t>İlki;</a:t>
            </a:r>
            <a:r>
              <a:rPr lang="tr-TR" sz="2000" dirty="0"/>
              <a:t> mevcut yapı stoku durumunun tespit edilerek iyileştirilmesi, onarılması, güçlendirilmesi veya yeniden yapılmasıdır.</a:t>
            </a:r>
          </a:p>
          <a:p>
            <a:pPr marL="285750" indent="-285750" algn="just">
              <a:buClr>
                <a:schemeClr val="accent1"/>
              </a:buClr>
              <a:buFont typeface="Arial" panose="020B0604020202020204" pitchFamily="34" charset="0"/>
              <a:buChar char="•"/>
            </a:pPr>
            <a:endParaRPr lang="tr-TR" sz="2000" dirty="0"/>
          </a:p>
          <a:p>
            <a:pPr marL="285750" indent="-285750" algn="just">
              <a:buClr>
                <a:schemeClr val="accent1"/>
              </a:buClr>
              <a:buFont typeface="Arial" panose="020B0604020202020204" pitchFamily="34" charset="0"/>
              <a:buChar char="•"/>
            </a:pPr>
            <a:r>
              <a:rPr lang="tr-TR" sz="2000" b="1" dirty="0"/>
              <a:t>İkincisi;</a:t>
            </a:r>
            <a:r>
              <a:rPr lang="tr-TR" sz="2000" dirty="0"/>
              <a:t> yeni yapılacak olan yapıları, bilim, teknik  ve mühendislik ilkeleri doğrultusunda yapmaktır. Planlama ve tasarım aşamasından yapının kullanıma açılmasına kadar tüm süreçlerin mesleki yeterliliğe sahip mühendisler tarafından yönetilmesi ve denetlenmesidir.</a:t>
            </a:r>
          </a:p>
          <a:p>
            <a:pPr marL="285750" indent="-285750" algn="just">
              <a:buClr>
                <a:schemeClr val="accent1"/>
              </a:buClr>
              <a:buFont typeface="Arial" panose="020B0604020202020204" pitchFamily="34" charset="0"/>
              <a:buChar char="•"/>
            </a:pPr>
            <a:endParaRPr lang="tr-TR" sz="2000" dirty="0"/>
          </a:p>
          <a:p>
            <a:pPr marL="285750" indent="-285750" algn="just">
              <a:buClr>
                <a:schemeClr val="accent1"/>
              </a:buClr>
              <a:buFont typeface="Arial" panose="020B0604020202020204" pitchFamily="34" charset="0"/>
              <a:buChar char="•"/>
            </a:pPr>
            <a:r>
              <a:rPr lang="tr-TR" sz="2000" dirty="0"/>
              <a:t>Mühendislik biliminin gerekleri dikkate alınarak, yapı tasarım uygulama ve denetim evresinin sağlıklı bir şekilde işletildiği ülkelerde doğa olaylarının afete dönüşmediği görülmektedir. Bu bağlamda, yapı </a:t>
            </a:r>
            <a:r>
              <a:rPr lang="tr-TR" sz="2000" dirty="0" err="1" smtClean="0"/>
              <a:t>stoğunun</a:t>
            </a:r>
            <a:r>
              <a:rPr lang="tr-TR" sz="2000" dirty="0" smtClean="0"/>
              <a:t> </a:t>
            </a:r>
            <a:r>
              <a:rPr lang="tr-TR" sz="2000" dirty="0"/>
              <a:t>oluşturulması evresinde dikkate alınması gereken yer seçimi kararlarından, yapı tasarımına, yapı üretimi ve yapı denetimine kadar, bilimsel ve çağdaş ölçekte bütünlüklü bir yapı üretim düzeni kurulmalıdır.</a:t>
            </a:r>
          </a:p>
          <a:p>
            <a:pPr marL="285750" indent="-285750">
              <a:buClr>
                <a:schemeClr val="accent1"/>
              </a:buClr>
              <a:buFont typeface="Arial" panose="020B0604020202020204" pitchFamily="34" charset="0"/>
              <a:buChar char="•"/>
            </a:pPr>
            <a:endParaRPr lang="tr-TR" dirty="0"/>
          </a:p>
          <a:p>
            <a:pPr marL="342900" indent="-342900" algn="just">
              <a:lnSpc>
                <a:spcPct val="90000"/>
              </a:lnSpc>
              <a:spcBef>
                <a:spcPts val="1200"/>
              </a:spcBef>
              <a:spcAft>
                <a:spcPts val="200"/>
              </a:spcAft>
              <a:buClr>
                <a:srgbClr val="1CADE4"/>
              </a:buClr>
              <a:buSzPct val="100000"/>
              <a:buFont typeface="Wingdings" panose="05000000000000000000" pitchFamily="2" charset="2"/>
              <a:buChar char="q"/>
              <a:defRPr/>
            </a:pPr>
            <a:endParaRPr lang="tr-TR" sz="2000" dirty="0"/>
          </a:p>
          <a:p>
            <a:pPr algn="just">
              <a:lnSpc>
                <a:spcPct val="90000"/>
              </a:lnSpc>
              <a:spcBef>
                <a:spcPts val="1200"/>
              </a:spcBef>
              <a:spcAft>
                <a:spcPts val="200"/>
              </a:spcAft>
              <a:buClr>
                <a:srgbClr val="1CADE4"/>
              </a:buClr>
              <a:buSzPct val="100000"/>
              <a:defRPr/>
            </a:pPr>
            <a:r>
              <a:rPr lang="tr-TR" sz="2000" dirty="0"/>
              <a:t> </a:t>
            </a:r>
          </a:p>
        </p:txBody>
      </p:sp>
    </p:spTree>
    <p:extLst>
      <p:ext uri="{BB962C8B-B14F-4D97-AF65-F5344CB8AC3E}">
        <p14:creationId xmlns:p14="http://schemas.microsoft.com/office/powerpoint/2010/main" val="218977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589"/>
          <a:stretch/>
        </p:blipFill>
        <p:spPr>
          <a:xfrm>
            <a:off x="0" y="5685432"/>
            <a:ext cx="9144000" cy="1172568"/>
          </a:xfrm>
          <a:prstGeom prst="rect">
            <a:avLst/>
          </a:prstGeom>
        </p:spPr>
      </p:pic>
      <p:sp>
        <p:nvSpPr>
          <p:cNvPr id="5" name="Metin kutusu 4"/>
          <p:cNvSpPr txBox="1"/>
          <p:nvPr/>
        </p:nvSpPr>
        <p:spPr>
          <a:xfrm>
            <a:off x="251520" y="6179818"/>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8548" y="4772708"/>
            <a:ext cx="1382665" cy="1431551"/>
          </a:xfrm>
          <a:prstGeom prst="rect">
            <a:avLst/>
          </a:prstGeom>
        </p:spPr>
      </p:pic>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45</a:t>
            </a:r>
            <a:endParaRPr lang="tr-TR" sz="1600" dirty="0">
              <a:solidFill>
                <a:schemeClr val="bg1"/>
              </a:solidFill>
            </a:endParaRPr>
          </a:p>
        </p:txBody>
      </p:sp>
      <p:sp>
        <p:nvSpPr>
          <p:cNvPr id="11" name="Dikdörtgen 10"/>
          <p:cNvSpPr/>
          <p:nvPr/>
        </p:nvSpPr>
        <p:spPr>
          <a:xfrm>
            <a:off x="796101" y="457444"/>
            <a:ext cx="7684799" cy="1200329"/>
          </a:xfrm>
          <a:prstGeom prst="rect">
            <a:avLst/>
          </a:prstGeom>
        </p:spPr>
        <p:txBody>
          <a:bodyPr wrap="square">
            <a:spAutoFit/>
          </a:bodyPr>
          <a:lstStyle/>
          <a:p>
            <a:pPr lvl="0"/>
            <a:endParaRPr lang="tr-TR" sz="2400" b="1" dirty="0">
              <a:solidFill>
                <a:srgbClr val="0070C0"/>
              </a:solidFill>
              <a:cs typeface="Times New Roman" panose="02020603050405020304" pitchFamily="18" charset="0"/>
            </a:endParaRPr>
          </a:p>
          <a:p>
            <a:pPr lvl="0"/>
            <a:r>
              <a:rPr lang="tr-TR" sz="2400" b="1" dirty="0">
                <a:solidFill>
                  <a:srgbClr val="0070C0"/>
                </a:solidFill>
                <a:cs typeface="Times New Roman" panose="02020603050405020304" pitchFamily="18" charset="0"/>
              </a:rPr>
              <a:t>YAPI STOĞU TESPİTİ:</a:t>
            </a:r>
          </a:p>
          <a:p>
            <a:pPr lvl="0"/>
            <a:endParaRPr lang="tr-TR" sz="2400" b="1" dirty="0">
              <a:solidFill>
                <a:srgbClr val="0070C0"/>
              </a:solidFill>
              <a:cs typeface="Times New Roman" panose="02020603050405020304" pitchFamily="18" charset="0"/>
            </a:endParaRPr>
          </a:p>
        </p:txBody>
      </p:sp>
      <p:pic>
        <p:nvPicPr>
          <p:cNvPr id="17" name="Resim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
        <p:nvSpPr>
          <p:cNvPr id="12" name="Dikdörtgen 11"/>
          <p:cNvSpPr/>
          <p:nvPr/>
        </p:nvSpPr>
        <p:spPr>
          <a:xfrm>
            <a:off x="555698" y="924348"/>
            <a:ext cx="8165604" cy="2292935"/>
          </a:xfrm>
          <a:prstGeom prst="rect">
            <a:avLst/>
          </a:prstGeom>
        </p:spPr>
        <p:txBody>
          <a:bodyPr wrap="square">
            <a:spAutoFit/>
          </a:bodyPr>
          <a:lstStyle/>
          <a:p>
            <a:pPr algn="just">
              <a:lnSpc>
                <a:spcPct val="90000"/>
              </a:lnSpc>
              <a:spcBef>
                <a:spcPts val="1200"/>
              </a:spcBef>
              <a:spcAft>
                <a:spcPts val="200"/>
              </a:spcAft>
              <a:buClr>
                <a:srgbClr val="1CADE4"/>
              </a:buClr>
              <a:buSzPct val="100000"/>
              <a:defRPr/>
            </a:pPr>
            <a:endParaRPr lang="tr-TR" sz="2000" dirty="0"/>
          </a:p>
          <a:p>
            <a:pPr marL="342900" indent="-342900" algn="just">
              <a:lnSpc>
                <a:spcPct val="90000"/>
              </a:lnSpc>
              <a:spcBef>
                <a:spcPts val="1200"/>
              </a:spcBef>
              <a:spcAft>
                <a:spcPts val="200"/>
              </a:spcAft>
              <a:buClr>
                <a:srgbClr val="1CADE4"/>
              </a:buClr>
              <a:buSzPct val="100000"/>
              <a:buFont typeface="Arial" panose="020B0604020202020204" pitchFamily="34" charset="0"/>
              <a:buChar char="•"/>
              <a:defRPr/>
            </a:pPr>
            <a:r>
              <a:rPr lang="tr-TR" sz="2000" dirty="0"/>
              <a:t>Seçilecek pilot bölgelerde konut ve işyerlerinin yapı envanteri çıkarılmalı, depreme dayanıklılığı tespit edilmelidir. Yapı </a:t>
            </a:r>
            <a:r>
              <a:rPr lang="tr-TR" sz="2000" dirty="0" err="1"/>
              <a:t>stoğumuz</a:t>
            </a:r>
            <a:r>
              <a:rPr lang="tr-TR" sz="2000" dirty="0"/>
              <a:t> hakkında net bilgilere sahip olmadığımız düşünülmektedir.</a:t>
            </a:r>
          </a:p>
          <a:p>
            <a:pPr marL="342900" indent="-342900" algn="just">
              <a:lnSpc>
                <a:spcPct val="90000"/>
              </a:lnSpc>
              <a:spcBef>
                <a:spcPts val="1200"/>
              </a:spcBef>
              <a:spcAft>
                <a:spcPts val="200"/>
              </a:spcAft>
              <a:buClr>
                <a:srgbClr val="1CADE4"/>
              </a:buClr>
              <a:buSzPct val="100000"/>
              <a:buFont typeface="Arial" panose="020B0604020202020204" pitchFamily="34" charset="0"/>
              <a:buChar char="•"/>
              <a:defRPr/>
            </a:pPr>
            <a:endParaRPr lang="tr-TR" sz="2000" dirty="0"/>
          </a:p>
          <a:p>
            <a:pPr marL="342900" indent="-342900" algn="just">
              <a:lnSpc>
                <a:spcPct val="90000"/>
              </a:lnSpc>
              <a:spcBef>
                <a:spcPts val="1200"/>
              </a:spcBef>
              <a:spcAft>
                <a:spcPts val="200"/>
              </a:spcAft>
              <a:buClr>
                <a:srgbClr val="1CADE4"/>
              </a:buClr>
              <a:buSzPct val="100000"/>
              <a:buFont typeface="Arial" panose="020B0604020202020204" pitchFamily="34" charset="0"/>
              <a:buChar char="•"/>
              <a:defRPr/>
            </a:pPr>
            <a:endParaRPr lang="tr-TR" sz="2000" dirty="0"/>
          </a:p>
        </p:txBody>
      </p:sp>
      <p:pic>
        <p:nvPicPr>
          <p:cNvPr id="3" name="Resim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0015" y="2878667"/>
            <a:ext cx="6046917" cy="2944590"/>
          </a:xfrm>
          <a:prstGeom prst="rect">
            <a:avLst/>
          </a:prstGeom>
        </p:spPr>
      </p:pic>
    </p:spTree>
    <p:extLst>
      <p:ext uri="{BB962C8B-B14F-4D97-AF65-F5344CB8AC3E}">
        <p14:creationId xmlns:p14="http://schemas.microsoft.com/office/powerpoint/2010/main" val="309253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589"/>
          <a:stretch/>
        </p:blipFill>
        <p:spPr>
          <a:xfrm>
            <a:off x="0" y="5685432"/>
            <a:ext cx="9144000" cy="1172568"/>
          </a:xfrm>
          <a:prstGeom prst="rect">
            <a:avLst/>
          </a:prstGeom>
        </p:spPr>
      </p:pic>
      <p:sp>
        <p:nvSpPr>
          <p:cNvPr id="5" name="Metin kutusu 4"/>
          <p:cNvSpPr txBox="1"/>
          <p:nvPr/>
        </p:nvSpPr>
        <p:spPr>
          <a:xfrm>
            <a:off x="251520" y="6179818"/>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46</a:t>
            </a:r>
            <a:endParaRPr lang="tr-TR" sz="1600" dirty="0">
              <a:solidFill>
                <a:schemeClr val="bg1"/>
              </a:solidFill>
            </a:endParaRPr>
          </a:p>
        </p:txBody>
      </p:sp>
      <p:sp>
        <p:nvSpPr>
          <p:cNvPr id="11" name="Dikdörtgen 10"/>
          <p:cNvSpPr/>
          <p:nvPr/>
        </p:nvSpPr>
        <p:spPr>
          <a:xfrm>
            <a:off x="834692" y="493278"/>
            <a:ext cx="7684799" cy="1200329"/>
          </a:xfrm>
          <a:prstGeom prst="rect">
            <a:avLst/>
          </a:prstGeom>
        </p:spPr>
        <p:txBody>
          <a:bodyPr wrap="square">
            <a:spAutoFit/>
          </a:bodyPr>
          <a:lstStyle/>
          <a:p>
            <a:pPr lvl="0"/>
            <a:endParaRPr lang="tr-TR" sz="2400" b="1" dirty="0">
              <a:solidFill>
                <a:srgbClr val="0070C0"/>
              </a:solidFill>
              <a:cs typeface="Times New Roman" panose="02020603050405020304" pitchFamily="18" charset="0"/>
            </a:endParaRPr>
          </a:p>
          <a:p>
            <a:pPr lvl="0"/>
            <a:r>
              <a:rPr lang="tr-TR" sz="2400" b="1" dirty="0">
                <a:solidFill>
                  <a:srgbClr val="0070C0"/>
                </a:solidFill>
                <a:cs typeface="Times New Roman" panose="02020603050405020304" pitchFamily="18" charset="0"/>
              </a:rPr>
              <a:t>AFET SONRASI ÇEVRE SORUNLARI:</a:t>
            </a:r>
          </a:p>
          <a:p>
            <a:pPr lvl="0"/>
            <a:endParaRPr lang="tr-TR" sz="2400" b="1" dirty="0">
              <a:solidFill>
                <a:srgbClr val="0070C0"/>
              </a:solidFill>
              <a:cs typeface="Times New Roman" panose="02020603050405020304" pitchFamily="18" charset="0"/>
            </a:endParaRPr>
          </a:p>
        </p:txBody>
      </p:sp>
      <p:pic>
        <p:nvPicPr>
          <p:cNvPr id="17" name="Resim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
        <p:nvSpPr>
          <p:cNvPr id="12" name="Dikdörtgen 11"/>
          <p:cNvSpPr/>
          <p:nvPr/>
        </p:nvSpPr>
        <p:spPr>
          <a:xfrm>
            <a:off x="660791" y="1405068"/>
            <a:ext cx="8165604" cy="6858288"/>
          </a:xfrm>
          <a:prstGeom prst="rect">
            <a:avLst/>
          </a:prstGeom>
        </p:spPr>
        <p:txBody>
          <a:bodyPr wrap="square" anchor="t">
            <a:spAutoFit/>
          </a:bodyPr>
          <a:lstStyle/>
          <a:p>
            <a:pPr algn="just">
              <a:lnSpc>
                <a:spcPct val="90000"/>
              </a:lnSpc>
              <a:spcBef>
                <a:spcPts val="1200"/>
              </a:spcBef>
              <a:spcAft>
                <a:spcPts val="200"/>
              </a:spcAft>
              <a:buClr>
                <a:srgbClr val="1CADE4"/>
              </a:buClr>
              <a:buSzPct val="100000"/>
              <a:defRPr/>
            </a:pPr>
            <a:r>
              <a:rPr lang="tr-TR" sz="2200" dirty="0"/>
              <a:t>	</a:t>
            </a:r>
            <a:r>
              <a:rPr lang="tr-TR" sz="2200" dirty="0" smtClean="0"/>
              <a:t>Depremin </a:t>
            </a:r>
            <a:r>
              <a:rPr lang="tr-TR" sz="2200" dirty="0"/>
              <a:t>yol açacağı çevre sorunları ve çözümleriyle ilgili çalışmalar yapılmalıdır. Yaşanabilecek sorunlar;</a:t>
            </a:r>
          </a:p>
          <a:p>
            <a:pPr marL="342900" indent="-342900" algn="just">
              <a:lnSpc>
                <a:spcPct val="90000"/>
              </a:lnSpc>
              <a:spcBef>
                <a:spcPts val="1200"/>
              </a:spcBef>
              <a:spcAft>
                <a:spcPts val="200"/>
              </a:spcAft>
              <a:buClr>
                <a:srgbClr val="1CADE4"/>
              </a:buClr>
              <a:buSzPct val="100000"/>
              <a:buFont typeface="Arial" panose="020B0604020202020204" pitchFamily="34" charset="0"/>
              <a:buChar char="•"/>
              <a:defRPr/>
            </a:pPr>
            <a:r>
              <a:rPr lang="tr-TR" sz="2200" dirty="0"/>
              <a:t>Temiz Su  Temini</a:t>
            </a:r>
          </a:p>
          <a:p>
            <a:pPr marL="342900" indent="-342900" algn="just">
              <a:lnSpc>
                <a:spcPct val="90000"/>
              </a:lnSpc>
              <a:spcBef>
                <a:spcPts val="1200"/>
              </a:spcBef>
              <a:spcAft>
                <a:spcPts val="200"/>
              </a:spcAft>
              <a:buClr>
                <a:srgbClr val="1CADE4"/>
              </a:buClr>
              <a:buSzPct val="100000"/>
              <a:buFont typeface="Arial" panose="020B0604020202020204" pitchFamily="34" charset="0"/>
              <a:buChar char="•"/>
              <a:defRPr/>
            </a:pPr>
            <a:r>
              <a:rPr lang="tr-TR" sz="2200" dirty="0"/>
              <a:t>Gıda Hijyeni</a:t>
            </a:r>
          </a:p>
          <a:p>
            <a:pPr marL="342900" indent="-342900" algn="just">
              <a:lnSpc>
                <a:spcPct val="90000"/>
              </a:lnSpc>
              <a:spcBef>
                <a:spcPts val="1200"/>
              </a:spcBef>
              <a:spcAft>
                <a:spcPts val="200"/>
              </a:spcAft>
              <a:buClr>
                <a:srgbClr val="1CADE4"/>
              </a:buClr>
              <a:buSzPct val="100000"/>
              <a:buFont typeface="Arial" panose="020B0604020202020204" pitchFamily="34" charset="0"/>
              <a:buChar char="•"/>
              <a:defRPr/>
            </a:pPr>
            <a:r>
              <a:rPr lang="tr-TR" sz="2200" dirty="0"/>
              <a:t>Atık Yönetimi</a:t>
            </a:r>
          </a:p>
          <a:p>
            <a:pPr lvl="1" algn="just">
              <a:lnSpc>
                <a:spcPct val="90000"/>
              </a:lnSpc>
              <a:spcBef>
                <a:spcPts val="1200"/>
              </a:spcBef>
              <a:spcAft>
                <a:spcPts val="200"/>
              </a:spcAft>
              <a:buClr>
                <a:srgbClr val="1CADE4"/>
              </a:buClr>
              <a:buSzPct val="100000"/>
              <a:defRPr/>
            </a:pPr>
            <a:r>
              <a:rPr lang="tr-TR" sz="2200" dirty="0"/>
              <a:t>-Katı Atık Yönetimi</a:t>
            </a:r>
          </a:p>
          <a:p>
            <a:pPr algn="just">
              <a:lnSpc>
                <a:spcPct val="90000"/>
              </a:lnSpc>
              <a:spcBef>
                <a:spcPts val="1200"/>
              </a:spcBef>
              <a:spcAft>
                <a:spcPts val="200"/>
              </a:spcAft>
              <a:buClr>
                <a:srgbClr val="1CADE4"/>
              </a:buClr>
              <a:buSzPct val="100000"/>
              <a:defRPr/>
            </a:pPr>
            <a:r>
              <a:rPr lang="tr-TR" sz="2200" dirty="0"/>
              <a:t>        -</a:t>
            </a:r>
            <a:r>
              <a:rPr lang="tr-TR" sz="2200" dirty="0" err="1"/>
              <a:t>Atıksu</a:t>
            </a:r>
            <a:r>
              <a:rPr lang="tr-TR" sz="2200" dirty="0"/>
              <a:t> Yönetimi</a:t>
            </a:r>
            <a:endParaRPr lang="tr-TR" sz="2200" dirty="0">
              <a:cs typeface="Calibri"/>
            </a:endParaRPr>
          </a:p>
          <a:p>
            <a:pPr marL="342900" indent="-342900" algn="just">
              <a:lnSpc>
                <a:spcPct val="90000"/>
              </a:lnSpc>
              <a:spcBef>
                <a:spcPts val="1200"/>
              </a:spcBef>
              <a:spcAft>
                <a:spcPts val="200"/>
              </a:spcAft>
              <a:buClr>
                <a:srgbClr val="0070C0"/>
              </a:buClr>
              <a:buFont typeface="Arial,Sans-Serif"/>
              <a:buChar char="•"/>
              <a:defRPr/>
            </a:pPr>
            <a:r>
              <a:rPr lang="tr-TR" sz="2200" dirty="0">
                <a:ea typeface="+mn-lt"/>
                <a:cs typeface="+mn-lt"/>
              </a:rPr>
              <a:t>Hafriyat(Enkaz döküm alanları)   </a:t>
            </a:r>
          </a:p>
          <a:p>
            <a:pPr marL="342900" indent="-342900" algn="just">
              <a:lnSpc>
                <a:spcPct val="90000"/>
              </a:lnSpc>
              <a:spcBef>
                <a:spcPts val="1200"/>
              </a:spcBef>
              <a:spcAft>
                <a:spcPts val="200"/>
              </a:spcAft>
              <a:buClr>
                <a:srgbClr val="0070C0"/>
              </a:buClr>
              <a:buFont typeface="Arial" panose="020B0604020202020204" pitchFamily="34" charset="0"/>
              <a:buChar char="•"/>
              <a:defRPr/>
            </a:pPr>
            <a:r>
              <a:rPr lang="tr-TR" sz="2200" dirty="0">
                <a:ea typeface="+mn-lt"/>
                <a:cs typeface="+mn-lt"/>
              </a:rPr>
              <a:t>Hava Kirliliği</a:t>
            </a:r>
          </a:p>
          <a:p>
            <a:pPr marL="342900" indent="-342900" algn="just">
              <a:lnSpc>
                <a:spcPct val="90000"/>
              </a:lnSpc>
              <a:spcBef>
                <a:spcPts val="1200"/>
              </a:spcBef>
              <a:spcAft>
                <a:spcPts val="200"/>
              </a:spcAft>
              <a:buClr>
                <a:srgbClr val="0070C0"/>
              </a:buClr>
              <a:buFont typeface="Arial" panose="020B0604020202020204" pitchFamily="34" charset="0"/>
              <a:buChar char="•"/>
              <a:defRPr/>
            </a:pPr>
            <a:r>
              <a:rPr lang="tr-TR" sz="2200" dirty="0">
                <a:ea typeface="+mn-lt"/>
                <a:cs typeface="+mn-lt"/>
              </a:rPr>
              <a:t>Hayvan Ölüleri</a:t>
            </a:r>
            <a:endParaRPr lang="en-US" sz="2200" dirty="0">
              <a:ea typeface="+mn-lt"/>
              <a:cs typeface="+mn-lt"/>
            </a:endParaRPr>
          </a:p>
          <a:p>
            <a:pPr lvl="1" algn="just">
              <a:lnSpc>
                <a:spcPct val="90000"/>
              </a:lnSpc>
              <a:spcBef>
                <a:spcPts val="1200"/>
              </a:spcBef>
              <a:spcAft>
                <a:spcPts val="200"/>
              </a:spcAft>
              <a:defRPr/>
            </a:pPr>
            <a:endParaRPr lang="tr-TR" sz="2000" dirty="0">
              <a:ea typeface="+mn-lt"/>
              <a:cs typeface="+mn-lt"/>
            </a:endParaRPr>
          </a:p>
          <a:p>
            <a:pPr algn="just">
              <a:lnSpc>
                <a:spcPct val="90000"/>
              </a:lnSpc>
              <a:spcBef>
                <a:spcPts val="1200"/>
              </a:spcBef>
              <a:spcAft>
                <a:spcPts val="200"/>
              </a:spcAft>
              <a:defRPr/>
            </a:pPr>
            <a:endParaRPr lang="tr-TR" sz="2000" dirty="0">
              <a:cs typeface="Calibri"/>
            </a:endParaRPr>
          </a:p>
          <a:p>
            <a:pPr lvl="1" algn="just">
              <a:lnSpc>
                <a:spcPct val="90000"/>
              </a:lnSpc>
              <a:spcBef>
                <a:spcPts val="1200"/>
              </a:spcBef>
              <a:spcAft>
                <a:spcPts val="200"/>
              </a:spcAft>
              <a:buClr>
                <a:srgbClr val="1CADE4"/>
              </a:buClr>
              <a:buSzPct val="100000"/>
              <a:defRPr/>
            </a:pPr>
            <a:endParaRPr lang="tr-TR" sz="2000" dirty="0"/>
          </a:p>
          <a:p>
            <a:pPr lvl="1" algn="just">
              <a:lnSpc>
                <a:spcPct val="90000"/>
              </a:lnSpc>
              <a:spcBef>
                <a:spcPts val="1200"/>
              </a:spcBef>
              <a:spcAft>
                <a:spcPts val="200"/>
              </a:spcAft>
              <a:buClr>
                <a:srgbClr val="1CADE4"/>
              </a:buClr>
              <a:buSzPct val="100000"/>
              <a:defRPr/>
            </a:pPr>
            <a:endParaRPr lang="tr-TR" sz="2000" dirty="0">
              <a:cs typeface="Calibri"/>
            </a:endParaRPr>
          </a:p>
          <a:p>
            <a:pPr algn="just">
              <a:lnSpc>
                <a:spcPct val="90000"/>
              </a:lnSpc>
              <a:spcBef>
                <a:spcPts val="1200"/>
              </a:spcBef>
              <a:spcAft>
                <a:spcPts val="200"/>
              </a:spcAft>
              <a:buClr>
                <a:srgbClr val="1CADE4"/>
              </a:buClr>
              <a:buSzPct val="100000"/>
              <a:defRPr/>
            </a:pPr>
            <a:endParaRPr lang="tr-TR" sz="2000" dirty="0">
              <a:cs typeface="Calibri"/>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7608" y="2189118"/>
            <a:ext cx="3115458" cy="1819196"/>
          </a:xfrm>
          <a:prstGeom prst="rect">
            <a:avLst/>
          </a:prstGeom>
        </p:spPr>
      </p:pic>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0339" y="3777470"/>
            <a:ext cx="3343995" cy="2226047"/>
          </a:xfrm>
          <a:prstGeom prst="rect">
            <a:avLst/>
          </a:prstGeom>
        </p:spPr>
      </p:pic>
    </p:spTree>
    <p:extLst>
      <p:ext uri="{BB962C8B-B14F-4D97-AF65-F5344CB8AC3E}">
        <p14:creationId xmlns:p14="http://schemas.microsoft.com/office/powerpoint/2010/main" val="294350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589"/>
          <a:stretch/>
        </p:blipFill>
        <p:spPr>
          <a:xfrm>
            <a:off x="0" y="5685432"/>
            <a:ext cx="9144000" cy="1172568"/>
          </a:xfrm>
          <a:prstGeom prst="rect">
            <a:avLst/>
          </a:prstGeom>
        </p:spPr>
      </p:pic>
      <p:sp>
        <p:nvSpPr>
          <p:cNvPr id="5" name="Metin kutusu 4"/>
          <p:cNvSpPr txBox="1"/>
          <p:nvPr/>
        </p:nvSpPr>
        <p:spPr>
          <a:xfrm>
            <a:off x="251520" y="6179818"/>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47</a:t>
            </a:r>
            <a:endParaRPr lang="tr-TR" sz="1600" dirty="0">
              <a:solidFill>
                <a:schemeClr val="bg1"/>
              </a:solidFill>
            </a:endParaRPr>
          </a:p>
        </p:txBody>
      </p:sp>
      <p:sp>
        <p:nvSpPr>
          <p:cNvPr id="11" name="Dikdörtgen 10"/>
          <p:cNvSpPr/>
          <p:nvPr/>
        </p:nvSpPr>
        <p:spPr>
          <a:xfrm>
            <a:off x="862604" y="598186"/>
            <a:ext cx="7684799" cy="1200329"/>
          </a:xfrm>
          <a:prstGeom prst="rect">
            <a:avLst/>
          </a:prstGeom>
        </p:spPr>
        <p:txBody>
          <a:bodyPr wrap="square">
            <a:spAutoFit/>
          </a:bodyPr>
          <a:lstStyle/>
          <a:p>
            <a:pPr lvl="0"/>
            <a:endParaRPr lang="tr-TR" sz="2400" b="1" dirty="0">
              <a:solidFill>
                <a:srgbClr val="0070C0"/>
              </a:solidFill>
              <a:cs typeface="Times New Roman" panose="02020603050405020304" pitchFamily="18" charset="0"/>
            </a:endParaRPr>
          </a:p>
          <a:p>
            <a:pPr lvl="0"/>
            <a:r>
              <a:rPr lang="tr-TR" sz="2400" b="1" dirty="0">
                <a:solidFill>
                  <a:srgbClr val="0070C0"/>
                </a:solidFill>
                <a:cs typeface="Times New Roman" panose="02020603050405020304" pitchFamily="18" charset="0"/>
              </a:rPr>
              <a:t>SONUÇ:</a:t>
            </a:r>
          </a:p>
          <a:p>
            <a:pPr lvl="0"/>
            <a:endParaRPr lang="tr-TR" sz="2400" b="1" dirty="0">
              <a:solidFill>
                <a:srgbClr val="0070C0"/>
              </a:solidFill>
              <a:cs typeface="Times New Roman" panose="02020603050405020304" pitchFamily="18" charset="0"/>
            </a:endParaRPr>
          </a:p>
        </p:txBody>
      </p:sp>
      <p:pic>
        <p:nvPicPr>
          <p:cNvPr id="17" name="Resim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
        <p:nvSpPr>
          <p:cNvPr id="12" name="Dikdörtgen 11"/>
          <p:cNvSpPr/>
          <p:nvPr/>
        </p:nvSpPr>
        <p:spPr>
          <a:xfrm>
            <a:off x="489197" y="1474296"/>
            <a:ext cx="8165604" cy="5836470"/>
          </a:xfrm>
          <a:prstGeom prst="rect">
            <a:avLst/>
          </a:prstGeom>
        </p:spPr>
        <p:txBody>
          <a:bodyPr wrap="square" anchor="t">
            <a:spAutoFit/>
          </a:bodyPr>
          <a:lstStyle/>
          <a:p>
            <a:pPr marL="342900" indent="-342900" algn="just">
              <a:lnSpc>
                <a:spcPct val="90000"/>
              </a:lnSpc>
              <a:spcBef>
                <a:spcPts val="1200"/>
              </a:spcBef>
              <a:spcAft>
                <a:spcPts val="200"/>
              </a:spcAft>
              <a:buClr>
                <a:srgbClr val="1CADE4"/>
              </a:buClr>
              <a:buSzPct val="100000"/>
              <a:buFont typeface="Arial" panose="020B0604020202020204" pitchFamily="34" charset="0"/>
              <a:buChar char="•"/>
              <a:defRPr/>
            </a:pPr>
            <a:r>
              <a:rPr lang="tr-TR" sz="2200" dirty="0"/>
              <a:t>Tüm kurumların afetler konusunda yapması gereken iş ve işlemleri gözden geçirerek varsa eksikliklerini gidermeleri gerekmektedir.</a:t>
            </a:r>
          </a:p>
          <a:p>
            <a:pPr marL="342900" indent="-342900" algn="just">
              <a:lnSpc>
                <a:spcPct val="90000"/>
              </a:lnSpc>
              <a:spcBef>
                <a:spcPts val="1200"/>
              </a:spcBef>
              <a:spcAft>
                <a:spcPts val="200"/>
              </a:spcAft>
              <a:buClr>
                <a:srgbClr val="1CADE4"/>
              </a:buClr>
              <a:buSzPct val="100000"/>
              <a:buFont typeface="Arial" panose="020B0604020202020204" pitchFamily="34" charset="0"/>
              <a:buChar char="•"/>
              <a:defRPr/>
            </a:pPr>
            <a:r>
              <a:rPr lang="tr-TR" sz="2200" dirty="0"/>
              <a:t>Kurumlar afetlerden olumsuz etkilenmeyecek/en az etkilenecek şekilde ve hizmetlerinin kesintiye uğramaması yönünde gerekli tedbirleri planlamalı ve almalıdır.</a:t>
            </a:r>
          </a:p>
          <a:p>
            <a:pPr marL="342900" indent="-342900" algn="just">
              <a:lnSpc>
                <a:spcPct val="90000"/>
              </a:lnSpc>
              <a:spcBef>
                <a:spcPts val="1200"/>
              </a:spcBef>
              <a:spcAft>
                <a:spcPts val="200"/>
              </a:spcAft>
              <a:buClr>
                <a:srgbClr val="1CADE4"/>
              </a:buClr>
              <a:buSzPct val="100000"/>
              <a:buFont typeface="Arial" panose="020B0604020202020204" pitchFamily="34" charset="0"/>
              <a:buChar char="•"/>
              <a:defRPr/>
            </a:pPr>
            <a:r>
              <a:rPr lang="tr-TR" sz="2200" dirty="0"/>
              <a:t>Kurumsal kapasitelerini afetlerle ilgili olarak güçlendirmeli, bu çerçevede hizmet binalarını yapısal ve yapısal olmayan hasarlar konusunda tahkim etmelidir.</a:t>
            </a:r>
          </a:p>
          <a:p>
            <a:pPr marL="342900" indent="-342900" algn="just">
              <a:lnSpc>
                <a:spcPct val="90000"/>
              </a:lnSpc>
              <a:spcBef>
                <a:spcPts val="1200"/>
              </a:spcBef>
              <a:spcAft>
                <a:spcPts val="200"/>
              </a:spcAft>
              <a:buClr>
                <a:srgbClr val="1CADE4"/>
              </a:buClr>
              <a:buSzPct val="100000"/>
              <a:buFont typeface="Arial" panose="020B0604020202020204" pitchFamily="34" charset="0"/>
              <a:buChar char="•"/>
              <a:defRPr/>
            </a:pPr>
            <a:r>
              <a:rPr lang="tr-TR" sz="2200" dirty="0"/>
              <a:t>Ayrıca afetler konusunda kurum personelinin eğitimi ve örgütlenmesini sağlamalıdırlar.</a:t>
            </a:r>
          </a:p>
          <a:p>
            <a:pPr marL="342900" indent="-342900" algn="just">
              <a:lnSpc>
                <a:spcPct val="90000"/>
              </a:lnSpc>
              <a:spcBef>
                <a:spcPts val="1200"/>
              </a:spcBef>
              <a:spcAft>
                <a:spcPts val="200"/>
              </a:spcAft>
              <a:buClr>
                <a:srgbClr val="1CADE4"/>
              </a:buClr>
              <a:buSzPct val="100000"/>
              <a:buFont typeface="Arial" panose="020B0604020202020204" pitchFamily="34" charset="0"/>
              <a:buChar char="•"/>
              <a:defRPr/>
            </a:pPr>
            <a:r>
              <a:rPr lang="tr-TR" sz="2200" dirty="0" smtClean="0">
                <a:cs typeface="Calibri"/>
              </a:rPr>
              <a:t>İl Afet Müdahale ve Operasyon planları anlaşılır ve uygulanabilir şekilde sürekli güncel tutulmalıdır.</a:t>
            </a:r>
            <a:endParaRPr lang="tr-TR" sz="2200" dirty="0" smtClean="0"/>
          </a:p>
          <a:p>
            <a:pPr marL="342900" indent="-342900" algn="just">
              <a:lnSpc>
                <a:spcPct val="90000"/>
              </a:lnSpc>
              <a:spcBef>
                <a:spcPts val="1200"/>
              </a:spcBef>
              <a:spcAft>
                <a:spcPts val="200"/>
              </a:spcAft>
              <a:buClr>
                <a:srgbClr val="1CADE4"/>
              </a:buClr>
              <a:buSzPct val="100000"/>
              <a:buFont typeface="Arial" panose="020B0604020202020204" pitchFamily="34" charset="0"/>
              <a:buChar char="•"/>
              <a:defRPr/>
            </a:pPr>
            <a:endParaRPr lang="tr-TR" sz="2000" dirty="0"/>
          </a:p>
          <a:p>
            <a:pPr marL="342900" indent="-342900" algn="just">
              <a:lnSpc>
                <a:spcPct val="90000"/>
              </a:lnSpc>
              <a:spcBef>
                <a:spcPts val="1200"/>
              </a:spcBef>
              <a:spcAft>
                <a:spcPts val="200"/>
              </a:spcAft>
              <a:buClr>
                <a:srgbClr val="1CADE4"/>
              </a:buClr>
              <a:buSzPct val="100000"/>
              <a:buFont typeface="Arial" panose="020B0604020202020204" pitchFamily="34" charset="0"/>
              <a:buChar char="•"/>
              <a:defRPr/>
            </a:pPr>
            <a:endParaRPr lang="tr-TR" sz="2000" dirty="0"/>
          </a:p>
          <a:p>
            <a:pPr algn="just">
              <a:lnSpc>
                <a:spcPct val="90000"/>
              </a:lnSpc>
              <a:spcBef>
                <a:spcPts val="1200"/>
              </a:spcBef>
              <a:spcAft>
                <a:spcPts val="200"/>
              </a:spcAft>
              <a:buClr>
                <a:srgbClr val="1CADE4"/>
              </a:buClr>
              <a:buSzPct val="100000"/>
              <a:defRPr/>
            </a:pPr>
            <a:endParaRPr lang="tr-TR" sz="2000" dirty="0"/>
          </a:p>
        </p:txBody>
      </p:sp>
    </p:spTree>
    <p:extLst>
      <p:ext uri="{BB962C8B-B14F-4D97-AF65-F5344CB8AC3E}">
        <p14:creationId xmlns:p14="http://schemas.microsoft.com/office/powerpoint/2010/main" val="227474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589"/>
          <a:stretch/>
        </p:blipFill>
        <p:spPr>
          <a:xfrm>
            <a:off x="0" y="5685432"/>
            <a:ext cx="9144000" cy="1172568"/>
          </a:xfrm>
          <a:prstGeom prst="rect">
            <a:avLst/>
          </a:prstGeom>
        </p:spPr>
      </p:pic>
      <p:sp>
        <p:nvSpPr>
          <p:cNvPr id="5" name="Metin kutusu 4"/>
          <p:cNvSpPr txBox="1"/>
          <p:nvPr/>
        </p:nvSpPr>
        <p:spPr>
          <a:xfrm>
            <a:off x="251520" y="6179818"/>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48</a:t>
            </a:r>
            <a:endParaRPr lang="tr-TR" sz="1600" dirty="0">
              <a:solidFill>
                <a:schemeClr val="bg1"/>
              </a:solidFill>
            </a:endParaRPr>
          </a:p>
        </p:txBody>
      </p:sp>
      <p:sp>
        <p:nvSpPr>
          <p:cNvPr id="11" name="Dikdörtgen 10"/>
          <p:cNvSpPr/>
          <p:nvPr/>
        </p:nvSpPr>
        <p:spPr>
          <a:xfrm>
            <a:off x="876257" y="569356"/>
            <a:ext cx="7684799" cy="1200329"/>
          </a:xfrm>
          <a:prstGeom prst="rect">
            <a:avLst/>
          </a:prstGeom>
        </p:spPr>
        <p:txBody>
          <a:bodyPr wrap="square">
            <a:spAutoFit/>
          </a:bodyPr>
          <a:lstStyle/>
          <a:p>
            <a:pPr lvl="0"/>
            <a:endParaRPr lang="tr-TR" sz="2400" b="1" dirty="0">
              <a:solidFill>
                <a:srgbClr val="0070C0"/>
              </a:solidFill>
              <a:cs typeface="Times New Roman" panose="02020603050405020304" pitchFamily="18" charset="0"/>
            </a:endParaRPr>
          </a:p>
          <a:p>
            <a:pPr lvl="0"/>
            <a:r>
              <a:rPr lang="tr-TR" sz="2400" b="1" dirty="0">
                <a:solidFill>
                  <a:srgbClr val="0070C0"/>
                </a:solidFill>
                <a:cs typeface="Times New Roman" panose="02020603050405020304" pitchFamily="18" charset="0"/>
              </a:rPr>
              <a:t>SONUÇ:</a:t>
            </a:r>
          </a:p>
          <a:p>
            <a:pPr lvl="0"/>
            <a:endParaRPr lang="tr-TR" sz="2400" b="1" dirty="0">
              <a:solidFill>
                <a:srgbClr val="0070C0"/>
              </a:solidFill>
              <a:cs typeface="Times New Roman" panose="02020603050405020304" pitchFamily="18" charset="0"/>
            </a:endParaRPr>
          </a:p>
        </p:txBody>
      </p:sp>
      <p:pic>
        <p:nvPicPr>
          <p:cNvPr id="17" name="Resim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
        <p:nvSpPr>
          <p:cNvPr id="12" name="Dikdörtgen 11"/>
          <p:cNvSpPr/>
          <p:nvPr/>
        </p:nvSpPr>
        <p:spPr>
          <a:xfrm>
            <a:off x="544059" y="1457499"/>
            <a:ext cx="8165604" cy="5559471"/>
          </a:xfrm>
          <a:prstGeom prst="rect">
            <a:avLst/>
          </a:prstGeom>
        </p:spPr>
        <p:txBody>
          <a:bodyPr wrap="square" anchor="t">
            <a:spAutoFit/>
          </a:bodyPr>
          <a:lstStyle/>
          <a:p>
            <a:pPr marL="342900" indent="-342900" algn="just">
              <a:lnSpc>
                <a:spcPct val="90000"/>
              </a:lnSpc>
              <a:spcBef>
                <a:spcPts val="1200"/>
              </a:spcBef>
              <a:spcAft>
                <a:spcPts val="200"/>
              </a:spcAft>
              <a:buClr>
                <a:srgbClr val="1CADE4"/>
              </a:buClr>
              <a:buSzPct val="100000"/>
              <a:buFont typeface="Arial" panose="020B0604020202020204" pitchFamily="34" charset="0"/>
              <a:buChar char="•"/>
              <a:defRPr/>
            </a:pPr>
            <a:r>
              <a:rPr lang="tr-TR" sz="2200" dirty="0"/>
              <a:t>Vatandaşlarımızın eğitimi ve örgütlenmesi konusundaki çalışmalar artarak devam etmelidir</a:t>
            </a:r>
            <a:r>
              <a:rPr lang="tr-TR" sz="2200" dirty="0" smtClean="0"/>
              <a:t>.</a:t>
            </a:r>
          </a:p>
          <a:p>
            <a:pPr marL="342900" indent="-342900" algn="just">
              <a:lnSpc>
                <a:spcPct val="90000"/>
              </a:lnSpc>
              <a:spcBef>
                <a:spcPts val="1200"/>
              </a:spcBef>
              <a:spcAft>
                <a:spcPts val="200"/>
              </a:spcAft>
              <a:buClr>
                <a:srgbClr val="1CADE4"/>
              </a:buClr>
              <a:buSzPct val="100000"/>
              <a:buFont typeface="Arial" panose="020B0604020202020204" pitchFamily="34" charset="0"/>
              <a:buChar char="•"/>
              <a:defRPr/>
            </a:pPr>
            <a:r>
              <a:rPr lang="tr-TR" sz="2200" dirty="0" smtClean="0"/>
              <a:t>Kent </a:t>
            </a:r>
            <a:r>
              <a:rPr lang="tr-TR" sz="2200" dirty="0"/>
              <a:t>planlaması konusu; belediyelerde, belediye meclislerinde tekrar ele alınmalı, eksik konular varsa gerekli adımlar atılmalıdır.</a:t>
            </a:r>
          </a:p>
          <a:p>
            <a:pPr marL="342900" indent="-342900" algn="just">
              <a:lnSpc>
                <a:spcPct val="90000"/>
              </a:lnSpc>
              <a:spcBef>
                <a:spcPts val="1200"/>
              </a:spcBef>
              <a:spcAft>
                <a:spcPts val="200"/>
              </a:spcAft>
              <a:buClr>
                <a:srgbClr val="1CADE4"/>
              </a:buClr>
              <a:buSzPct val="100000"/>
              <a:buFont typeface="Arial" panose="020B0604020202020204" pitchFamily="34" charset="0"/>
              <a:buChar char="•"/>
              <a:defRPr/>
            </a:pPr>
            <a:r>
              <a:rPr lang="tr-TR" sz="2200" dirty="0"/>
              <a:t>Büyükşehir Belediye Başkanlığı ve İnşaat Mühendisleri Odası Başkanlığı yapı </a:t>
            </a:r>
            <a:r>
              <a:rPr lang="tr-TR" sz="2200" dirty="0" err="1"/>
              <a:t>stoğu</a:t>
            </a:r>
            <a:r>
              <a:rPr lang="tr-TR" sz="2200" dirty="0"/>
              <a:t> konusunda en azından pilot çalışmalar yapmalıdır.</a:t>
            </a:r>
          </a:p>
          <a:p>
            <a:pPr marL="342900" indent="-342900" algn="just">
              <a:lnSpc>
                <a:spcPct val="90000"/>
              </a:lnSpc>
              <a:spcBef>
                <a:spcPts val="1200"/>
              </a:spcBef>
              <a:spcAft>
                <a:spcPts val="200"/>
              </a:spcAft>
              <a:buClr>
                <a:srgbClr val="1CADE4"/>
              </a:buClr>
              <a:buSzPct val="100000"/>
              <a:buFont typeface="Arial" panose="020B0604020202020204" pitchFamily="34" charset="0"/>
              <a:buChar char="•"/>
              <a:defRPr/>
            </a:pPr>
            <a:r>
              <a:rPr lang="tr-TR" sz="2200" dirty="0"/>
              <a:t>Üniversitelerimizin çalışmaları önemlidir. Afet yönetimine katkı sağlayacak çalışmalar fayda sağlayabilir.</a:t>
            </a:r>
            <a:endParaRPr lang="tr-TR" sz="2200" dirty="0">
              <a:cs typeface="Calibri"/>
            </a:endParaRPr>
          </a:p>
          <a:p>
            <a:pPr marL="342900" indent="-342900" algn="just">
              <a:lnSpc>
                <a:spcPct val="90000"/>
              </a:lnSpc>
              <a:spcBef>
                <a:spcPts val="1200"/>
              </a:spcBef>
              <a:spcAft>
                <a:spcPts val="200"/>
              </a:spcAft>
              <a:buClr>
                <a:srgbClr val="1CADE4"/>
              </a:buClr>
              <a:buSzPct val="100000"/>
              <a:buFont typeface="Arial" panose="020B0604020202020204" pitchFamily="34" charset="0"/>
              <a:buChar char="•"/>
              <a:defRPr/>
            </a:pPr>
            <a:r>
              <a:rPr lang="tr-TR" sz="2200" dirty="0"/>
              <a:t>Özel sektöre ait sanayi kuruluşları, stratejik tesisler yukarıda belirtilen başlıklarla kurumsal kapasitelerini yükseltmelidirler.</a:t>
            </a:r>
          </a:p>
          <a:p>
            <a:pPr marL="342900" indent="-342900" algn="just">
              <a:lnSpc>
                <a:spcPct val="90000"/>
              </a:lnSpc>
              <a:spcBef>
                <a:spcPts val="1200"/>
              </a:spcBef>
              <a:spcAft>
                <a:spcPts val="200"/>
              </a:spcAft>
              <a:buClr>
                <a:srgbClr val="1CADE4"/>
              </a:buClr>
              <a:buSzPct val="100000"/>
              <a:buFont typeface="Arial" panose="020B0604020202020204" pitchFamily="34" charset="0"/>
              <a:buChar char="•"/>
              <a:defRPr/>
            </a:pPr>
            <a:r>
              <a:rPr lang="tr-TR" sz="2200" dirty="0"/>
              <a:t>Muhtemel çevre sorunları ele alınmalıdır.</a:t>
            </a:r>
          </a:p>
          <a:p>
            <a:pPr marL="342900" indent="-342900" algn="just">
              <a:lnSpc>
                <a:spcPct val="90000"/>
              </a:lnSpc>
              <a:spcBef>
                <a:spcPts val="1200"/>
              </a:spcBef>
              <a:spcAft>
                <a:spcPts val="200"/>
              </a:spcAft>
              <a:buClr>
                <a:srgbClr val="1CADE4"/>
              </a:buClr>
              <a:buSzPct val="100000"/>
              <a:buFont typeface="Arial" panose="020B0604020202020204" pitchFamily="34" charset="0"/>
              <a:buChar char="•"/>
              <a:defRPr/>
            </a:pPr>
            <a:endParaRPr lang="tr-TR" sz="2000" dirty="0"/>
          </a:p>
          <a:p>
            <a:pPr algn="just">
              <a:lnSpc>
                <a:spcPct val="90000"/>
              </a:lnSpc>
              <a:spcBef>
                <a:spcPts val="1200"/>
              </a:spcBef>
              <a:spcAft>
                <a:spcPts val="200"/>
              </a:spcAft>
              <a:buClr>
                <a:srgbClr val="1CADE4"/>
              </a:buClr>
              <a:buSzPct val="100000"/>
              <a:defRPr/>
            </a:pPr>
            <a:endParaRPr lang="tr-TR" sz="2000" dirty="0"/>
          </a:p>
        </p:txBody>
      </p:sp>
    </p:spTree>
    <p:extLst>
      <p:ext uri="{BB962C8B-B14F-4D97-AF65-F5344CB8AC3E}">
        <p14:creationId xmlns:p14="http://schemas.microsoft.com/office/powerpoint/2010/main" val="351585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193"/>
          <a:stretch/>
        </p:blipFill>
        <p:spPr>
          <a:xfrm>
            <a:off x="44105" y="5695273"/>
            <a:ext cx="9099895" cy="1172568"/>
          </a:xfrm>
          <a:prstGeom prst="rect">
            <a:avLst/>
          </a:prstGeom>
        </p:spPr>
      </p:pic>
      <p:sp>
        <p:nvSpPr>
          <p:cNvPr id="5" name="Metin kutusu 4"/>
          <p:cNvSpPr txBox="1"/>
          <p:nvPr/>
        </p:nvSpPr>
        <p:spPr>
          <a:xfrm>
            <a:off x="251520" y="6179818"/>
            <a:ext cx="4698787" cy="369332"/>
          </a:xfrm>
          <a:prstGeom prst="rect">
            <a:avLst/>
          </a:prstGeom>
          <a:noFill/>
        </p:spPr>
        <p:txBody>
          <a:bodyPr wrap="none" rtlCol="0">
            <a:spAutoFit/>
          </a:bodyPr>
          <a:lstStyle/>
          <a:p>
            <a:r>
              <a:rPr lang="tr-TR" b="1" dirty="0">
                <a:solidFill>
                  <a:schemeClr val="bg1"/>
                </a:solidFill>
              </a:rPr>
              <a:t>ADANA İL AFET VE ACİL DURUM MÜDÜRLÜĞÜ</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8548" y="4772708"/>
            <a:ext cx="1382665" cy="1431551"/>
          </a:xfrm>
          <a:prstGeom prst="rect">
            <a:avLst/>
          </a:prstGeom>
        </p:spPr>
      </p:pic>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49</a:t>
            </a:r>
            <a:endParaRPr lang="tr-TR" sz="1600" dirty="0">
              <a:solidFill>
                <a:schemeClr val="bg1"/>
              </a:solidFill>
            </a:endParaRPr>
          </a:p>
        </p:txBody>
      </p:sp>
      <p:sp>
        <p:nvSpPr>
          <p:cNvPr id="9" name="Unvan 1"/>
          <p:cNvSpPr txBox="1">
            <a:spLocks/>
          </p:cNvSpPr>
          <p:nvPr/>
        </p:nvSpPr>
        <p:spPr>
          <a:xfrm>
            <a:off x="1045308" y="1622845"/>
            <a:ext cx="7290054" cy="2491694"/>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lang="tr-TR" sz="10600" b="1" dirty="0">
                <a:solidFill>
                  <a:schemeClr val="tx1"/>
                </a:solidFill>
                <a:latin typeface="+mn-lt"/>
              </a:rPr>
              <a:t>AFETSİZ GÜNLER</a:t>
            </a:r>
          </a:p>
          <a:p>
            <a:pPr marL="0" marR="0" lvl="0" indent="0" algn="ctr" defTabSz="914400" rtl="0" eaLnBrk="1" fontAlgn="auto" latinLnBrk="0" hangingPunct="1">
              <a:lnSpc>
                <a:spcPct val="80000"/>
              </a:lnSpc>
              <a:spcBef>
                <a:spcPct val="0"/>
              </a:spcBef>
              <a:spcAft>
                <a:spcPts val="0"/>
              </a:spcAft>
              <a:buClrTx/>
              <a:buSzTx/>
              <a:buFontTx/>
              <a:buNone/>
              <a:tabLst/>
              <a:defRPr/>
            </a:pPr>
            <a:endParaRPr lang="tr-TR" sz="10600" b="1" dirty="0">
              <a:solidFill>
                <a:schemeClr val="tx1"/>
              </a:solidFill>
              <a:latin typeface="+mn-lt"/>
            </a:endParaRPr>
          </a:p>
          <a:p>
            <a:pPr marL="0" marR="0" lvl="0" indent="0" algn="ctr" defTabSz="914400" rtl="0" eaLnBrk="1" fontAlgn="auto" latinLnBrk="0" hangingPunct="1">
              <a:lnSpc>
                <a:spcPct val="80000"/>
              </a:lnSpc>
              <a:spcBef>
                <a:spcPct val="0"/>
              </a:spcBef>
              <a:spcAft>
                <a:spcPts val="0"/>
              </a:spcAft>
              <a:buClrTx/>
              <a:buSzTx/>
              <a:buFontTx/>
              <a:buNone/>
              <a:tabLst/>
              <a:defRPr/>
            </a:pPr>
            <a:r>
              <a:rPr lang="tr-TR" sz="10600" b="1" dirty="0">
                <a:solidFill>
                  <a:schemeClr val="tx1"/>
                </a:solidFill>
                <a:latin typeface="+mn-lt"/>
              </a:rPr>
              <a:t>DİLEKLERİMİZLE</a:t>
            </a:r>
          </a:p>
          <a:p>
            <a:pPr marL="0" marR="0" lvl="0" indent="0" algn="ctr" defTabSz="914400" rtl="0" eaLnBrk="1" fontAlgn="auto" latinLnBrk="0" hangingPunct="1">
              <a:lnSpc>
                <a:spcPct val="80000"/>
              </a:lnSpc>
              <a:spcBef>
                <a:spcPct val="0"/>
              </a:spcBef>
              <a:spcAft>
                <a:spcPts val="0"/>
              </a:spcAft>
              <a:buClrTx/>
              <a:buSzTx/>
              <a:buFontTx/>
              <a:buNone/>
              <a:tabLst/>
              <a:defRPr/>
            </a:pPr>
            <a:endParaRPr lang="tr-TR" sz="5400" b="1" dirty="0">
              <a:solidFill>
                <a:schemeClr val="tx1"/>
              </a:solidFill>
              <a:latin typeface="+mn-lt"/>
            </a:endParaRP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tr-TR" sz="4000" b="0" i="0" u="none" strike="noStrike" kern="1200" cap="all" spc="100" normalizeH="0" baseline="0" noProof="0" dirty="0">
                <a:ln>
                  <a:noFill/>
                </a:ln>
                <a:solidFill>
                  <a:srgbClr val="0070C0"/>
                </a:solidFill>
                <a:effectLst/>
                <a:uLnTx/>
                <a:uFillTx/>
                <a:latin typeface="Tw Cen MT Condensed" panose="020B0606020104020203"/>
              </a:rPr>
              <a:t/>
            </a:r>
            <a:br>
              <a:rPr kumimoji="0" lang="tr-TR" sz="4000" b="0" i="0" u="none" strike="noStrike" kern="1200" cap="all" spc="100" normalizeH="0" baseline="0" noProof="0" dirty="0">
                <a:ln>
                  <a:noFill/>
                </a:ln>
                <a:solidFill>
                  <a:srgbClr val="0070C0"/>
                </a:solidFill>
                <a:effectLst/>
                <a:uLnTx/>
                <a:uFillTx/>
                <a:latin typeface="Tw Cen MT Condensed" panose="020B0606020104020203"/>
              </a:rPr>
            </a:br>
            <a:endParaRPr kumimoji="0" lang="tr-TR" sz="4000" b="0" i="0" u="none" strike="noStrike" kern="1200" cap="all" spc="100" normalizeH="0" baseline="0" noProof="0" dirty="0">
              <a:ln>
                <a:noFill/>
              </a:ln>
              <a:solidFill>
                <a:srgbClr val="0070C0"/>
              </a:solidFill>
              <a:effectLst/>
              <a:uLnTx/>
              <a:uFillTx/>
              <a:latin typeface="Tw Cen MT Condensed" panose="020B0606020104020203"/>
            </a:endParaRPr>
          </a:p>
        </p:txBody>
      </p:sp>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Tree>
    <p:extLst>
      <p:ext uri="{BB962C8B-B14F-4D97-AF65-F5344CB8AC3E}">
        <p14:creationId xmlns:p14="http://schemas.microsoft.com/office/powerpoint/2010/main" val="134575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066"/>
          <a:stretch/>
        </p:blipFill>
        <p:spPr>
          <a:xfrm>
            <a:off x="44105" y="5695273"/>
            <a:ext cx="9099895" cy="1172568"/>
          </a:xfrm>
          <a:prstGeom prst="rect">
            <a:avLst/>
          </a:prstGeom>
        </p:spPr>
      </p:pic>
      <p:sp>
        <p:nvSpPr>
          <p:cNvPr id="5" name="Metin kutusu 4"/>
          <p:cNvSpPr txBox="1"/>
          <p:nvPr/>
        </p:nvSpPr>
        <p:spPr>
          <a:xfrm>
            <a:off x="251520" y="6179818"/>
            <a:ext cx="4698787" cy="369332"/>
          </a:xfrm>
          <a:prstGeom prst="rect">
            <a:avLst/>
          </a:prstGeom>
          <a:noFill/>
        </p:spPr>
        <p:txBody>
          <a:bodyPr wrap="none" rtlCol="0">
            <a:spAutoFit/>
          </a:bodyPr>
          <a:lstStyle/>
          <a:p>
            <a:r>
              <a:rPr lang="tr-TR" b="1" dirty="0">
                <a:solidFill>
                  <a:schemeClr val="bg1"/>
                </a:solidFill>
              </a:rPr>
              <a:t>ADANA İL AFET VE ACİL DURUM MÜDÜRLÜĞÜ</a:t>
            </a:r>
          </a:p>
        </p:txBody>
      </p:sp>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a:solidFill>
                  <a:schemeClr val="bg1"/>
                </a:solidFill>
              </a:rPr>
              <a:t>5</a:t>
            </a:r>
          </a:p>
        </p:txBody>
      </p:sp>
      <p:sp>
        <p:nvSpPr>
          <p:cNvPr id="13" name="Unvan 1"/>
          <p:cNvSpPr txBox="1">
            <a:spLocks/>
          </p:cNvSpPr>
          <p:nvPr/>
        </p:nvSpPr>
        <p:spPr>
          <a:xfrm>
            <a:off x="653392" y="759620"/>
            <a:ext cx="780896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tr-TR" sz="2600" b="1" i="0" u="none" strike="noStrike" kern="1200" cap="all" spc="100" normalizeH="0" baseline="0" noProof="0" dirty="0">
                <a:ln>
                  <a:noFill/>
                </a:ln>
                <a:solidFill>
                  <a:srgbClr val="0070C0"/>
                </a:solidFill>
                <a:effectLst/>
                <a:uLnTx/>
                <a:uFillTx/>
                <a:latin typeface="+mn-lt"/>
                <a:ea typeface="+mj-ea"/>
                <a:cs typeface="+mj-cs"/>
              </a:rPr>
              <a:t>Adana ili ve</a:t>
            </a:r>
            <a:r>
              <a:rPr kumimoji="0" lang="tr-TR" sz="2600" b="1" i="0" u="none" strike="noStrike" kern="1200" cap="all" spc="100" normalizeH="0" noProof="0" dirty="0">
                <a:ln>
                  <a:noFill/>
                </a:ln>
                <a:solidFill>
                  <a:srgbClr val="0070C0"/>
                </a:solidFill>
                <a:effectLst/>
                <a:uLnTx/>
                <a:uFillTx/>
                <a:latin typeface="+mn-lt"/>
                <a:ea typeface="+mj-ea"/>
                <a:cs typeface="+mj-cs"/>
              </a:rPr>
              <a:t> civarında yaşanan depremler</a:t>
            </a:r>
            <a:r>
              <a:rPr kumimoji="0" lang="tr-TR" sz="2600" b="0" i="0" u="none" strike="noStrike" kern="1200" cap="all" spc="100" normalizeH="0" baseline="0" noProof="0" dirty="0">
                <a:ln>
                  <a:noFill/>
                </a:ln>
                <a:solidFill>
                  <a:srgbClr val="0070C0"/>
                </a:solidFill>
                <a:effectLst/>
                <a:uLnTx/>
                <a:uFillTx/>
                <a:latin typeface="Tw Cen MT Condensed" panose="020B0606020104020203"/>
                <a:ea typeface="+mj-ea"/>
                <a:cs typeface="+mj-cs"/>
              </a:rPr>
              <a:t/>
            </a:r>
            <a:br>
              <a:rPr kumimoji="0" lang="tr-TR" sz="2600" b="0" i="0" u="none" strike="noStrike" kern="1200" cap="all" spc="100" normalizeH="0" baseline="0" noProof="0" dirty="0">
                <a:ln>
                  <a:noFill/>
                </a:ln>
                <a:solidFill>
                  <a:srgbClr val="0070C0"/>
                </a:solidFill>
                <a:effectLst/>
                <a:uLnTx/>
                <a:uFillTx/>
                <a:latin typeface="Tw Cen MT Condensed" panose="020B0606020104020203"/>
                <a:ea typeface="+mj-ea"/>
                <a:cs typeface="+mj-cs"/>
              </a:rPr>
            </a:br>
            <a:endParaRPr kumimoji="0" lang="tr-TR" sz="2600" b="0" i="0" u="none" strike="noStrike" kern="1200" cap="all" spc="100" normalizeH="0" baseline="0" noProof="0" dirty="0">
              <a:ln>
                <a:noFill/>
              </a:ln>
              <a:solidFill>
                <a:srgbClr val="0070C0"/>
              </a:solidFill>
              <a:effectLst/>
              <a:uLnTx/>
              <a:uFillTx/>
              <a:latin typeface="Tw Cen MT Condensed" panose="020B0606020104020203"/>
              <a:ea typeface="+mj-ea"/>
              <a:cs typeface="+mj-cs"/>
            </a:endParaRP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
        <p:nvSpPr>
          <p:cNvPr id="9" name="Dikdörtgen 8"/>
          <p:cNvSpPr/>
          <p:nvPr/>
        </p:nvSpPr>
        <p:spPr>
          <a:xfrm>
            <a:off x="653392" y="1633008"/>
            <a:ext cx="7892092" cy="1446550"/>
          </a:xfrm>
          <a:prstGeom prst="rect">
            <a:avLst/>
          </a:prstGeom>
        </p:spPr>
        <p:txBody>
          <a:bodyPr wrap="square" anchor="t">
            <a:spAutoFit/>
          </a:bodyPr>
          <a:lstStyle/>
          <a:p>
            <a:pPr algn="just"/>
            <a:r>
              <a:rPr lang="tr-TR" sz="2200" dirty="0" smtClean="0">
                <a:solidFill>
                  <a:srgbClr val="333333"/>
                </a:solidFill>
              </a:rPr>
              <a:t>27 </a:t>
            </a:r>
            <a:r>
              <a:rPr lang="tr-TR" sz="2200" dirty="0">
                <a:solidFill>
                  <a:srgbClr val="333333"/>
                </a:solidFill>
              </a:rPr>
              <a:t>Haziran 1998 tarihinde yerel saat ile 16:55’de, ilimiz Ceyhan-Misis arasında yer alan bir bölgede 6.3 büyüklükte bir deprem olmuştur. Ana şokun aletsel koordinatı 36.85 K ve 35.55 D, ve odak derinliği 23 km olarak saptanmıştır. </a:t>
            </a:r>
            <a:endParaRPr lang="tr-TR" sz="2200" dirty="0"/>
          </a:p>
        </p:txBody>
      </p:sp>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392" y="3034109"/>
            <a:ext cx="7598786" cy="2433954"/>
          </a:xfrm>
          <a:prstGeom prst="rect">
            <a:avLst/>
          </a:prstGeom>
        </p:spPr>
      </p:pic>
    </p:spTree>
    <p:extLst>
      <p:ext uri="{BB962C8B-B14F-4D97-AF65-F5344CB8AC3E}">
        <p14:creationId xmlns:p14="http://schemas.microsoft.com/office/powerpoint/2010/main" val="377913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066"/>
          <a:stretch/>
        </p:blipFill>
        <p:spPr>
          <a:xfrm>
            <a:off x="44105" y="5695273"/>
            <a:ext cx="9099895" cy="1172568"/>
          </a:xfrm>
          <a:prstGeom prst="rect">
            <a:avLst/>
          </a:prstGeom>
        </p:spPr>
      </p:pic>
      <p:sp>
        <p:nvSpPr>
          <p:cNvPr id="5" name="Metin kutusu 4"/>
          <p:cNvSpPr txBox="1"/>
          <p:nvPr/>
        </p:nvSpPr>
        <p:spPr>
          <a:xfrm>
            <a:off x="251520" y="6179818"/>
            <a:ext cx="4698787" cy="369332"/>
          </a:xfrm>
          <a:prstGeom prst="rect">
            <a:avLst/>
          </a:prstGeom>
          <a:noFill/>
        </p:spPr>
        <p:txBody>
          <a:bodyPr wrap="none" rtlCol="0">
            <a:spAutoFit/>
          </a:bodyPr>
          <a:lstStyle/>
          <a:p>
            <a:r>
              <a:rPr lang="tr-TR" b="1" dirty="0">
                <a:solidFill>
                  <a:schemeClr val="bg1"/>
                </a:solidFill>
              </a:rPr>
              <a:t>ADANA İL AFET VE ACİL DURUM MÜDÜRLÜĞÜ</a:t>
            </a:r>
          </a:p>
        </p:txBody>
      </p:sp>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a:solidFill>
                  <a:schemeClr val="bg1"/>
                </a:solidFill>
              </a:rPr>
              <a:t>6</a:t>
            </a: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
        <p:nvSpPr>
          <p:cNvPr id="9" name="Dikdörtgen 8"/>
          <p:cNvSpPr/>
          <p:nvPr/>
        </p:nvSpPr>
        <p:spPr>
          <a:xfrm>
            <a:off x="653391" y="1534493"/>
            <a:ext cx="7955697" cy="769441"/>
          </a:xfrm>
          <a:prstGeom prst="rect">
            <a:avLst/>
          </a:prstGeom>
        </p:spPr>
        <p:txBody>
          <a:bodyPr wrap="square">
            <a:spAutoFit/>
          </a:bodyPr>
          <a:lstStyle/>
          <a:p>
            <a:pPr algn="just"/>
            <a:r>
              <a:rPr lang="tr-TR" sz="2200" dirty="0">
                <a:solidFill>
                  <a:srgbClr val="333333"/>
                </a:solidFill>
              </a:rPr>
              <a:t>1998 Ceyhan depreminde toplam 145 kişi hayatını yitirmiş ve 1600 kişi yaralanmıştır.</a:t>
            </a:r>
            <a:endParaRPr lang="tr-TR" sz="2200" dirty="0"/>
          </a:p>
        </p:txBody>
      </p:sp>
      <p:pic>
        <p:nvPicPr>
          <p:cNvPr id="17" name="Resim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996" y="2590946"/>
            <a:ext cx="3518829" cy="2413316"/>
          </a:xfrm>
          <a:prstGeom prst="rect">
            <a:avLst/>
          </a:prstGeom>
        </p:spPr>
      </p:pic>
      <p:pic>
        <p:nvPicPr>
          <p:cNvPr id="12" name="Resim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0307" y="2590946"/>
            <a:ext cx="3658782" cy="2413316"/>
          </a:xfrm>
          <a:prstGeom prst="rect">
            <a:avLst/>
          </a:prstGeom>
        </p:spPr>
      </p:pic>
    </p:spTree>
    <p:extLst>
      <p:ext uri="{BB962C8B-B14F-4D97-AF65-F5344CB8AC3E}">
        <p14:creationId xmlns:p14="http://schemas.microsoft.com/office/powerpoint/2010/main" val="108054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066"/>
          <a:stretch/>
        </p:blipFill>
        <p:spPr>
          <a:xfrm>
            <a:off x="44105" y="5695273"/>
            <a:ext cx="9099895" cy="1172568"/>
          </a:xfrm>
          <a:prstGeom prst="rect">
            <a:avLst/>
          </a:prstGeom>
        </p:spPr>
      </p:pic>
      <p:sp>
        <p:nvSpPr>
          <p:cNvPr id="5" name="Metin kutusu 4"/>
          <p:cNvSpPr txBox="1"/>
          <p:nvPr/>
        </p:nvSpPr>
        <p:spPr>
          <a:xfrm>
            <a:off x="251520" y="6179818"/>
            <a:ext cx="4698787" cy="369332"/>
          </a:xfrm>
          <a:prstGeom prst="rect">
            <a:avLst/>
          </a:prstGeom>
          <a:noFill/>
        </p:spPr>
        <p:txBody>
          <a:bodyPr wrap="none" rtlCol="0">
            <a:spAutoFit/>
          </a:bodyPr>
          <a:lstStyle/>
          <a:p>
            <a:r>
              <a:rPr lang="tr-TR" b="1" dirty="0">
                <a:solidFill>
                  <a:schemeClr val="bg1"/>
                </a:solidFill>
              </a:rPr>
              <a:t>ADANA İL AFET VE ACİL DURUM MÜDÜRLÜĞÜ</a:t>
            </a:r>
          </a:p>
        </p:txBody>
      </p:sp>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a:solidFill>
                  <a:schemeClr val="bg1"/>
                </a:solidFill>
              </a:rPr>
              <a:t>7</a:t>
            </a: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
        <p:nvSpPr>
          <p:cNvPr id="7" name="Dikdörtgen 6"/>
          <p:cNvSpPr/>
          <p:nvPr/>
        </p:nvSpPr>
        <p:spPr>
          <a:xfrm>
            <a:off x="223104" y="1090443"/>
            <a:ext cx="8778413" cy="1311128"/>
          </a:xfrm>
          <a:prstGeom prst="rect">
            <a:avLst/>
          </a:prstGeom>
        </p:spPr>
        <p:txBody>
          <a:bodyPr wrap="square">
            <a:spAutoFit/>
          </a:bodyPr>
          <a:lstStyle/>
          <a:p>
            <a:pPr algn="ctr">
              <a:lnSpc>
                <a:spcPct val="120000"/>
              </a:lnSpc>
            </a:pPr>
            <a:r>
              <a:rPr lang="tr-TR"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a:ea typeface="Times New Roman" panose="02020603050405020304" pitchFamily="18" charset="0"/>
                <a:cs typeface="Times New Roman" panose="02020603050405020304" pitchFamily="18" charset="0"/>
              </a:rPr>
              <a:t>AFAD </a:t>
            </a:r>
            <a:r>
              <a:rPr lang="en-US" sz="2200" b="1" dirty="0" err="1">
                <a:ea typeface="Times New Roman" panose="02020603050405020304" pitchFamily="18" charset="0"/>
                <a:cs typeface="Times New Roman" panose="02020603050405020304" pitchFamily="18" charset="0"/>
              </a:rPr>
              <a:t>Deprem</a:t>
            </a:r>
            <a:r>
              <a:rPr lang="en-US" sz="2200" b="1" dirty="0">
                <a:ea typeface="Times New Roman" panose="02020603050405020304" pitchFamily="18" charset="0"/>
                <a:cs typeface="Times New Roman" panose="02020603050405020304" pitchFamily="18" charset="0"/>
              </a:rPr>
              <a:t> </a:t>
            </a:r>
            <a:r>
              <a:rPr lang="en-US" sz="2200" b="1" dirty="0" err="1">
                <a:ea typeface="Times New Roman" panose="02020603050405020304" pitchFamily="18" charset="0"/>
                <a:cs typeface="Times New Roman" panose="02020603050405020304" pitchFamily="18" charset="0"/>
              </a:rPr>
              <a:t>Dairesi</a:t>
            </a:r>
            <a:r>
              <a:rPr lang="en-US" sz="2200" b="1" dirty="0">
                <a:ea typeface="Times New Roman" panose="02020603050405020304" pitchFamily="18" charset="0"/>
                <a:cs typeface="Times New Roman" panose="02020603050405020304" pitchFamily="18" charset="0"/>
              </a:rPr>
              <a:t> </a:t>
            </a:r>
            <a:r>
              <a:rPr lang="en-US" sz="2200" b="1" dirty="0" err="1">
                <a:ea typeface="Times New Roman" panose="02020603050405020304" pitchFamily="18" charset="0"/>
                <a:cs typeface="Times New Roman" panose="02020603050405020304" pitchFamily="18" charset="0"/>
              </a:rPr>
              <a:t>Başkanlığın</a:t>
            </a:r>
            <a:r>
              <a:rPr lang="tr-TR" sz="2200" b="1" dirty="0" err="1">
                <a:ea typeface="Times New Roman" panose="02020603050405020304" pitchFamily="18" charset="0"/>
                <a:cs typeface="Times New Roman" panose="02020603050405020304" pitchFamily="18" charset="0"/>
              </a:rPr>
              <a:t>ın</a:t>
            </a:r>
            <a:r>
              <a:rPr lang="tr-TR" sz="2200" b="1" dirty="0">
                <a:ea typeface="Times New Roman" panose="02020603050405020304" pitchFamily="18" charset="0"/>
                <a:cs typeface="Times New Roman" panose="02020603050405020304" pitchFamily="18" charset="0"/>
              </a:rPr>
              <a:t> </a:t>
            </a:r>
            <a:endParaRPr lang="tr-TR" sz="2200" b="1" dirty="0" smtClean="0">
              <a:ea typeface="Times New Roman" panose="02020603050405020304" pitchFamily="18" charset="0"/>
              <a:cs typeface="Times New Roman" panose="02020603050405020304" pitchFamily="18" charset="0"/>
            </a:endParaRPr>
          </a:p>
          <a:p>
            <a:pPr algn="ctr">
              <a:lnSpc>
                <a:spcPct val="120000"/>
              </a:lnSpc>
            </a:pPr>
            <a:r>
              <a:rPr lang="en-US" sz="2200" b="1" dirty="0" err="1" smtClean="0">
                <a:ea typeface="Times New Roman" panose="02020603050405020304" pitchFamily="18" charset="0"/>
                <a:cs typeface="Times New Roman" panose="02020603050405020304" pitchFamily="18" charset="0"/>
              </a:rPr>
              <a:t>Öngö</a:t>
            </a:r>
            <a:r>
              <a:rPr lang="tr-TR" sz="2200" b="1" dirty="0" err="1">
                <a:ea typeface="Times New Roman" panose="02020603050405020304" pitchFamily="18" charset="0"/>
                <a:cs typeface="Times New Roman" panose="02020603050405020304" pitchFamily="18" charset="0"/>
              </a:rPr>
              <a:t>rdüğü</a:t>
            </a:r>
            <a:r>
              <a:rPr lang="en-US" sz="2200" b="1" dirty="0">
                <a:ea typeface="Times New Roman" panose="02020603050405020304" pitchFamily="18" charset="0"/>
                <a:cs typeface="Times New Roman" panose="02020603050405020304" pitchFamily="18" charset="0"/>
              </a:rPr>
              <a:t> </a:t>
            </a:r>
            <a:r>
              <a:rPr lang="en-US" sz="2200" b="1" dirty="0" err="1">
                <a:ea typeface="Times New Roman" panose="02020603050405020304" pitchFamily="18" charset="0"/>
                <a:cs typeface="Times New Roman" panose="02020603050405020304" pitchFamily="18" charset="0"/>
              </a:rPr>
              <a:t>Senaryoda</a:t>
            </a:r>
            <a:r>
              <a:rPr lang="en-US" sz="2200" b="1" dirty="0">
                <a:ea typeface="Times New Roman" panose="02020603050405020304" pitchFamily="18" charset="0"/>
                <a:cs typeface="Times New Roman" panose="02020603050405020304" pitchFamily="18" charset="0"/>
              </a:rPr>
              <a:t> </a:t>
            </a:r>
            <a:r>
              <a:rPr lang="en-US" sz="2200" b="1" dirty="0" err="1">
                <a:ea typeface="Times New Roman" panose="02020603050405020304" pitchFamily="18" charset="0"/>
                <a:cs typeface="Times New Roman" panose="02020603050405020304" pitchFamily="18" charset="0"/>
              </a:rPr>
              <a:t>Belirtilen</a:t>
            </a:r>
            <a:r>
              <a:rPr lang="en-US" sz="2200" b="1" dirty="0">
                <a:ea typeface="Times New Roman" panose="02020603050405020304" pitchFamily="18" charset="0"/>
                <a:cs typeface="Times New Roman" panose="02020603050405020304" pitchFamily="18" charset="0"/>
              </a:rPr>
              <a:t> 6.2 Mw </a:t>
            </a:r>
            <a:r>
              <a:rPr lang="en-US" sz="2200" b="1" dirty="0" err="1">
                <a:ea typeface="Times New Roman" panose="02020603050405020304" pitchFamily="18" charset="0"/>
                <a:cs typeface="Times New Roman" panose="02020603050405020304" pitchFamily="18" charset="0"/>
              </a:rPr>
              <a:t>Büyüklüğündeki</a:t>
            </a:r>
            <a:r>
              <a:rPr lang="en-US" sz="2200" b="1" dirty="0">
                <a:ea typeface="Times New Roman" panose="02020603050405020304" pitchFamily="18" charset="0"/>
                <a:cs typeface="Times New Roman" panose="02020603050405020304" pitchFamily="18" charset="0"/>
              </a:rPr>
              <a:t> </a:t>
            </a:r>
            <a:r>
              <a:rPr lang="en-US" sz="2200" b="1" dirty="0" err="1">
                <a:ea typeface="Times New Roman" panose="02020603050405020304" pitchFamily="18" charset="0"/>
                <a:cs typeface="Times New Roman" panose="02020603050405020304" pitchFamily="18" charset="0"/>
              </a:rPr>
              <a:t>Deprem</a:t>
            </a:r>
            <a:r>
              <a:rPr lang="en-US" sz="2200" b="1" dirty="0">
                <a:ea typeface="Times New Roman" panose="02020603050405020304" pitchFamily="18" charset="0"/>
                <a:cs typeface="Times New Roman" panose="02020603050405020304" pitchFamily="18" charset="0"/>
              </a:rPr>
              <a:t> </a:t>
            </a:r>
            <a:r>
              <a:rPr lang="en-US" sz="2200" b="1" dirty="0" err="1">
                <a:ea typeface="Times New Roman" panose="02020603050405020304" pitchFamily="18" charset="0"/>
                <a:cs typeface="Times New Roman" panose="02020603050405020304" pitchFamily="18" charset="0"/>
              </a:rPr>
              <a:t>İçin</a:t>
            </a:r>
            <a:endParaRPr lang="tr-TR" sz="2200" i="1" dirty="0">
              <a:ea typeface="Times New Roman" panose="02020603050405020304" pitchFamily="18" charset="0"/>
              <a:cs typeface="Times New Roman" panose="02020603050405020304" pitchFamily="18" charset="0"/>
            </a:endParaRPr>
          </a:p>
          <a:p>
            <a:pPr algn="ctr">
              <a:lnSpc>
                <a:spcPct val="120000"/>
              </a:lnSpc>
              <a:spcAft>
                <a:spcPts val="0"/>
              </a:spcAft>
            </a:pPr>
            <a:r>
              <a:rPr lang="en-US" sz="2200" b="1" dirty="0">
                <a:ea typeface="Times New Roman" panose="02020603050405020304" pitchFamily="18" charset="0"/>
                <a:cs typeface="Times New Roman" panose="02020603050405020304" pitchFamily="18" charset="0"/>
              </a:rPr>
              <a:t>İl </a:t>
            </a:r>
            <a:r>
              <a:rPr lang="en-US" sz="2200" b="1" dirty="0" err="1">
                <a:ea typeface="Times New Roman" panose="02020603050405020304" pitchFamily="18" charset="0"/>
                <a:cs typeface="Times New Roman" panose="02020603050405020304" pitchFamily="18" charset="0"/>
              </a:rPr>
              <a:t>Bazında</a:t>
            </a:r>
            <a:r>
              <a:rPr lang="en-US" sz="2200" b="1" dirty="0">
                <a:ea typeface="Times New Roman" panose="02020603050405020304" pitchFamily="18" charset="0"/>
                <a:cs typeface="Times New Roman" panose="02020603050405020304" pitchFamily="18" charset="0"/>
              </a:rPr>
              <a:t> </a:t>
            </a:r>
            <a:r>
              <a:rPr lang="en-US" sz="2200" b="1" dirty="0" err="1">
                <a:ea typeface="Times New Roman" panose="02020603050405020304" pitchFamily="18" charset="0"/>
                <a:cs typeface="Times New Roman" panose="02020603050405020304" pitchFamily="18" charset="0"/>
              </a:rPr>
              <a:t>Tahmini</a:t>
            </a:r>
            <a:r>
              <a:rPr lang="en-US" sz="2200" b="1" dirty="0">
                <a:ea typeface="Times New Roman" panose="02020603050405020304" pitchFamily="18" charset="0"/>
                <a:cs typeface="Times New Roman" panose="02020603050405020304" pitchFamily="18" charset="0"/>
              </a:rPr>
              <a:t> </a:t>
            </a:r>
            <a:r>
              <a:rPr lang="en-US" sz="2200" b="1" dirty="0" err="1">
                <a:ea typeface="Times New Roman" panose="02020603050405020304" pitchFamily="18" charset="0"/>
                <a:cs typeface="Times New Roman" panose="02020603050405020304" pitchFamily="18" charset="0"/>
              </a:rPr>
              <a:t>Yaralı</a:t>
            </a:r>
            <a:r>
              <a:rPr lang="en-US" sz="2200" b="1" dirty="0">
                <a:ea typeface="Times New Roman" panose="02020603050405020304" pitchFamily="18" charset="0"/>
                <a:cs typeface="Times New Roman" panose="02020603050405020304" pitchFamily="18" charset="0"/>
              </a:rPr>
              <a:t> </a:t>
            </a:r>
            <a:r>
              <a:rPr lang="en-US" sz="2200" b="1" dirty="0" err="1">
                <a:ea typeface="Times New Roman" panose="02020603050405020304" pitchFamily="18" charset="0"/>
                <a:cs typeface="Times New Roman" panose="02020603050405020304" pitchFamily="18" charset="0"/>
              </a:rPr>
              <a:t>ve</a:t>
            </a:r>
            <a:r>
              <a:rPr lang="en-US" sz="2200" b="1" dirty="0">
                <a:ea typeface="Times New Roman" panose="02020603050405020304" pitchFamily="18" charset="0"/>
                <a:cs typeface="Times New Roman" panose="02020603050405020304" pitchFamily="18" charset="0"/>
              </a:rPr>
              <a:t> Can </a:t>
            </a:r>
            <a:r>
              <a:rPr lang="en-US" sz="2200" b="1" dirty="0" err="1" smtClean="0">
                <a:ea typeface="Times New Roman" panose="02020603050405020304" pitchFamily="18" charset="0"/>
                <a:cs typeface="Times New Roman" panose="02020603050405020304" pitchFamily="18" charset="0"/>
              </a:rPr>
              <a:t>Kaybı</a:t>
            </a:r>
            <a:r>
              <a:rPr lang="en-US" sz="2200" b="1" dirty="0" smtClean="0">
                <a:ea typeface="Times New Roman" panose="02020603050405020304" pitchFamily="18" charset="0"/>
                <a:cs typeface="Times New Roman" panose="02020603050405020304" pitchFamily="18" charset="0"/>
              </a:rPr>
              <a:t> </a:t>
            </a:r>
            <a:r>
              <a:rPr lang="en-US" sz="2200" b="1" dirty="0" err="1">
                <a:ea typeface="Times New Roman" panose="02020603050405020304" pitchFamily="18" charset="0"/>
                <a:cs typeface="Times New Roman" panose="02020603050405020304" pitchFamily="18" charset="0"/>
              </a:rPr>
              <a:t>Hasarlı</a:t>
            </a:r>
            <a:r>
              <a:rPr lang="en-US" sz="2200" b="1" dirty="0">
                <a:ea typeface="Times New Roman" panose="02020603050405020304" pitchFamily="18" charset="0"/>
                <a:cs typeface="Times New Roman" panose="02020603050405020304" pitchFamily="18" charset="0"/>
              </a:rPr>
              <a:t> </a:t>
            </a:r>
            <a:r>
              <a:rPr lang="tr-TR" sz="2200" b="1" dirty="0" smtClean="0">
                <a:ea typeface="Times New Roman" panose="02020603050405020304" pitchFamily="18" charset="0"/>
                <a:cs typeface="Times New Roman" panose="02020603050405020304" pitchFamily="18" charset="0"/>
              </a:rPr>
              <a:t>v</a:t>
            </a:r>
            <a:r>
              <a:rPr lang="en-US" sz="2200" b="1" dirty="0" smtClean="0">
                <a:ea typeface="Times New Roman" panose="02020603050405020304" pitchFamily="18" charset="0"/>
                <a:cs typeface="Times New Roman" panose="02020603050405020304" pitchFamily="18" charset="0"/>
              </a:rPr>
              <a:t>e </a:t>
            </a:r>
            <a:r>
              <a:rPr lang="en-US" sz="2200" b="1" dirty="0" err="1">
                <a:ea typeface="Times New Roman" panose="02020603050405020304" pitchFamily="18" charset="0"/>
                <a:cs typeface="Times New Roman" panose="02020603050405020304" pitchFamily="18" charset="0"/>
              </a:rPr>
              <a:t>Yıkık</a:t>
            </a:r>
            <a:r>
              <a:rPr lang="en-US" sz="2200" b="1" dirty="0">
                <a:ea typeface="Times New Roman" panose="02020603050405020304" pitchFamily="18" charset="0"/>
                <a:cs typeface="Times New Roman" panose="02020603050405020304" pitchFamily="18" charset="0"/>
              </a:rPr>
              <a:t> Bina </a:t>
            </a:r>
            <a:r>
              <a:rPr lang="en-US" sz="2200" b="1" dirty="0" err="1">
                <a:ea typeface="Times New Roman" panose="02020603050405020304" pitchFamily="18" charset="0"/>
                <a:cs typeface="Times New Roman" panose="02020603050405020304" pitchFamily="18" charset="0"/>
              </a:rPr>
              <a:t>İstatistikleri</a:t>
            </a:r>
            <a:endParaRPr lang="tr-TR" sz="2200" i="1" dirty="0">
              <a:effectLst/>
              <a:ea typeface="Times New Roman" panose="02020603050405020304" pitchFamily="18" charset="0"/>
              <a:cs typeface="Times New Roman" panose="02020603050405020304" pitchFamily="18" charset="0"/>
            </a:endParaRPr>
          </a:p>
        </p:txBody>
      </p:sp>
      <p:graphicFrame>
        <p:nvGraphicFramePr>
          <p:cNvPr id="11" name="Tablo 10"/>
          <p:cNvGraphicFramePr>
            <a:graphicFrameLocks noGrp="1"/>
          </p:cNvGraphicFramePr>
          <p:nvPr>
            <p:extLst>
              <p:ext uri="{D42A27DB-BD31-4B8C-83A1-F6EECF244321}">
                <p14:modId xmlns:p14="http://schemas.microsoft.com/office/powerpoint/2010/main" val="2904790399"/>
              </p:ext>
            </p:extLst>
          </p:nvPr>
        </p:nvGraphicFramePr>
        <p:xfrm>
          <a:off x="413131" y="2643843"/>
          <a:ext cx="8398360" cy="2298247"/>
        </p:xfrm>
        <a:graphic>
          <a:graphicData uri="http://schemas.openxmlformats.org/drawingml/2006/table">
            <a:tbl>
              <a:tblPr firstRow="1" firstCol="1" bandRow="1">
                <a:tableStyleId>{5C22544A-7EE6-4342-B048-85BDC9FD1C3A}</a:tableStyleId>
              </a:tblPr>
              <a:tblGrid>
                <a:gridCol w="931236">
                  <a:extLst>
                    <a:ext uri="{9D8B030D-6E8A-4147-A177-3AD203B41FA5}">
                      <a16:colId xmlns:a16="http://schemas.microsoft.com/office/drawing/2014/main" val="4000467182"/>
                    </a:ext>
                  </a:extLst>
                </a:gridCol>
                <a:gridCol w="640128">
                  <a:extLst>
                    <a:ext uri="{9D8B030D-6E8A-4147-A177-3AD203B41FA5}">
                      <a16:colId xmlns:a16="http://schemas.microsoft.com/office/drawing/2014/main" val="3905716737"/>
                    </a:ext>
                  </a:extLst>
                </a:gridCol>
                <a:gridCol w="696366">
                  <a:extLst>
                    <a:ext uri="{9D8B030D-6E8A-4147-A177-3AD203B41FA5}">
                      <a16:colId xmlns:a16="http://schemas.microsoft.com/office/drawing/2014/main" val="3367900591"/>
                    </a:ext>
                  </a:extLst>
                </a:gridCol>
                <a:gridCol w="712494">
                  <a:extLst>
                    <a:ext uri="{9D8B030D-6E8A-4147-A177-3AD203B41FA5}">
                      <a16:colId xmlns:a16="http://schemas.microsoft.com/office/drawing/2014/main" val="1622921288"/>
                    </a:ext>
                  </a:extLst>
                </a:gridCol>
                <a:gridCol w="704047">
                  <a:extLst>
                    <a:ext uri="{9D8B030D-6E8A-4147-A177-3AD203B41FA5}">
                      <a16:colId xmlns:a16="http://schemas.microsoft.com/office/drawing/2014/main" val="3446069150"/>
                    </a:ext>
                  </a:extLst>
                </a:gridCol>
                <a:gridCol w="539493">
                  <a:extLst>
                    <a:ext uri="{9D8B030D-6E8A-4147-A177-3AD203B41FA5}">
                      <a16:colId xmlns:a16="http://schemas.microsoft.com/office/drawing/2014/main" val="1343338920"/>
                    </a:ext>
                  </a:extLst>
                </a:gridCol>
                <a:gridCol w="915273">
                  <a:extLst>
                    <a:ext uri="{9D8B030D-6E8A-4147-A177-3AD203B41FA5}">
                      <a16:colId xmlns:a16="http://schemas.microsoft.com/office/drawing/2014/main" val="2664683713"/>
                    </a:ext>
                  </a:extLst>
                </a:gridCol>
                <a:gridCol w="689804">
                  <a:extLst>
                    <a:ext uri="{9D8B030D-6E8A-4147-A177-3AD203B41FA5}">
                      <a16:colId xmlns:a16="http://schemas.microsoft.com/office/drawing/2014/main" val="2107697442"/>
                    </a:ext>
                  </a:extLst>
                </a:gridCol>
                <a:gridCol w="575824">
                  <a:extLst>
                    <a:ext uri="{9D8B030D-6E8A-4147-A177-3AD203B41FA5}">
                      <a16:colId xmlns:a16="http://schemas.microsoft.com/office/drawing/2014/main" val="3100587670"/>
                    </a:ext>
                  </a:extLst>
                </a:gridCol>
                <a:gridCol w="568364">
                  <a:extLst>
                    <a:ext uri="{9D8B030D-6E8A-4147-A177-3AD203B41FA5}">
                      <a16:colId xmlns:a16="http://schemas.microsoft.com/office/drawing/2014/main" val="862048717"/>
                    </a:ext>
                  </a:extLst>
                </a:gridCol>
                <a:gridCol w="605979">
                  <a:extLst>
                    <a:ext uri="{9D8B030D-6E8A-4147-A177-3AD203B41FA5}">
                      <a16:colId xmlns:a16="http://schemas.microsoft.com/office/drawing/2014/main" val="4166551369"/>
                    </a:ext>
                  </a:extLst>
                </a:gridCol>
                <a:gridCol w="819352">
                  <a:extLst>
                    <a:ext uri="{9D8B030D-6E8A-4147-A177-3AD203B41FA5}">
                      <a16:colId xmlns:a16="http://schemas.microsoft.com/office/drawing/2014/main" val="698951855"/>
                    </a:ext>
                  </a:extLst>
                </a:gridCol>
              </a:tblGrid>
              <a:tr h="1540855">
                <a:tc>
                  <a:txBody>
                    <a:bodyPr/>
                    <a:lstStyle/>
                    <a:p>
                      <a:pPr algn="ctr">
                        <a:lnSpc>
                          <a:spcPct val="120000"/>
                        </a:lnSpc>
                        <a:spcAft>
                          <a:spcPts val="0"/>
                        </a:spcAft>
                      </a:pPr>
                      <a:r>
                        <a:rPr lang="en-US" sz="1600" dirty="0">
                          <a:effectLst/>
                        </a:rPr>
                        <a:t>İl</a:t>
                      </a:r>
                      <a:endParaRPr lang="tr-TR"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20000"/>
                        </a:lnSpc>
                        <a:spcAft>
                          <a:spcPts val="0"/>
                        </a:spcAft>
                      </a:pPr>
                      <a:r>
                        <a:rPr lang="en-US" sz="1600" dirty="0">
                          <a:effectLst/>
                        </a:rPr>
                        <a:t>Bina </a:t>
                      </a:r>
                      <a:r>
                        <a:rPr lang="en-US" sz="1600" dirty="0" err="1">
                          <a:effectLst/>
                        </a:rPr>
                        <a:t>Sayısı</a:t>
                      </a:r>
                      <a:endParaRPr lang="tr-TR" sz="1600" i="1" dirty="0" err="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20000"/>
                        </a:lnSpc>
                        <a:spcAft>
                          <a:spcPts val="0"/>
                        </a:spcAft>
                      </a:pPr>
                      <a:r>
                        <a:rPr lang="en-US" sz="1600" dirty="0">
                          <a:effectLst/>
                        </a:rPr>
                        <a:t>Az </a:t>
                      </a:r>
                      <a:r>
                        <a:rPr lang="en-US" sz="1600" dirty="0" err="1">
                          <a:effectLst/>
                        </a:rPr>
                        <a:t>Hasarlı</a:t>
                      </a:r>
                      <a:endParaRPr lang="tr-TR" sz="1600" i="1" dirty="0" err="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20000"/>
                        </a:lnSpc>
                        <a:spcAft>
                          <a:spcPts val="0"/>
                        </a:spcAft>
                      </a:pPr>
                      <a:r>
                        <a:rPr lang="en-US" sz="1600" dirty="0">
                          <a:effectLst/>
                        </a:rPr>
                        <a:t>Orta </a:t>
                      </a:r>
                      <a:r>
                        <a:rPr lang="en-US" sz="1600" dirty="0" err="1">
                          <a:effectLst/>
                        </a:rPr>
                        <a:t>Hasarlı</a:t>
                      </a:r>
                      <a:endParaRPr lang="tr-TR" sz="1600" i="1" dirty="0" err="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20000"/>
                        </a:lnSpc>
                        <a:spcAft>
                          <a:spcPts val="0"/>
                        </a:spcAft>
                      </a:pPr>
                      <a:r>
                        <a:rPr lang="en-US" sz="1600" dirty="0" err="1">
                          <a:effectLst/>
                        </a:rPr>
                        <a:t>Ağır</a:t>
                      </a:r>
                      <a:r>
                        <a:rPr lang="en-US" sz="1600" dirty="0">
                          <a:effectLst/>
                        </a:rPr>
                        <a:t> </a:t>
                      </a:r>
                      <a:r>
                        <a:rPr lang="en-US" sz="1600" dirty="0" err="1">
                          <a:effectLst/>
                        </a:rPr>
                        <a:t>Hasarlı</a:t>
                      </a:r>
                      <a:endParaRPr lang="tr-TR" sz="1600" i="1" dirty="0" err="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20000"/>
                        </a:lnSpc>
                        <a:spcAft>
                          <a:spcPts val="0"/>
                        </a:spcAft>
                      </a:pPr>
                      <a:r>
                        <a:rPr lang="en-US" sz="1600" dirty="0" err="1">
                          <a:effectLst/>
                        </a:rPr>
                        <a:t>Yıkık</a:t>
                      </a:r>
                      <a:endParaRPr lang="tr-TR" sz="1600" dirty="0" err="1">
                        <a:effectLst/>
                      </a:endParaRPr>
                    </a:p>
                    <a:p>
                      <a:pPr>
                        <a:lnSpc>
                          <a:spcPct val="120000"/>
                        </a:lnSpc>
                        <a:spcAft>
                          <a:spcPts val="0"/>
                        </a:spcAft>
                      </a:pPr>
                      <a:r>
                        <a:rPr lang="en-US" sz="1600" dirty="0">
                          <a:effectLst/>
                        </a:rPr>
                        <a:t>Bina</a:t>
                      </a:r>
                      <a:endParaRPr lang="tr-TR"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20000"/>
                        </a:lnSpc>
                        <a:spcAft>
                          <a:spcPts val="0"/>
                        </a:spcAft>
                      </a:pPr>
                      <a:r>
                        <a:rPr lang="en-US" sz="1600" dirty="0" err="1">
                          <a:effectLst/>
                        </a:rPr>
                        <a:t>Etkilenen</a:t>
                      </a:r>
                      <a:r>
                        <a:rPr lang="en-US" sz="1600" dirty="0">
                          <a:effectLst/>
                        </a:rPr>
                        <a:t> </a:t>
                      </a:r>
                      <a:r>
                        <a:rPr lang="en-US" sz="1600" dirty="0" err="1">
                          <a:effectLst/>
                        </a:rPr>
                        <a:t>Toplam</a:t>
                      </a:r>
                      <a:r>
                        <a:rPr lang="en-US" sz="1600" dirty="0">
                          <a:effectLst/>
                        </a:rPr>
                        <a:t> </a:t>
                      </a:r>
                      <a:r>
                        <a:rPr lang="en-US" sz="1600" dirty="0" err="1">
                          <a:effectLst/>
                        </a:rPr>
                        <a:t>Nüfus</a:t>
                      </a:r>
                      <a:endParaRPr lang="tr-TR"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20000"/>
                        </a:lnSpc>
                        <a:spcAft>
                          <a:spcPts val="0"/>
                        </a:spcAft>
                      </a:pPr>
                      <a:r>
                        <a:rPr lang="en-US" sz="1600" dirty="0" err="1">
                          <a:effectLst/>
                        </a:rPr>
                        <a:t>Ayakta</a:t>
                      </a:r>
                      <a:r>
                        <a:rPr lang="en-US" sz="1600" dirty="0">
                          <a:effectLst/>
                        </a:rPr>
                        <a:t> </a:t>
                      </a:r>
                      <a:r>
                        <a:rPr lang="en-US" sz="1600" dirty="0" err="1">
                          <a:effectLst/>
                        </a:rPr>
                        <a:t>Tedavi</a:t>
                      </a:r>
                      <a:endParaRPr lang="tr-TR"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20000"/>
                        </a:lnSpc>
                        <a:spcAft>
                          <a:spcPts val="0"/>
                        </a:spcAft>
                      </a:pPr>
                      <a:r>
                        <a:rPr lang="en-US" sz="1600" dirty="0" err="1">
                          <a:effectLst/>
                        </a:rPr>
                        <a:t>Hafif</a:t>
                      </a:r>
                      <a:r>
                        <a:rPr lang="en-US" sz="1600" dirty="0">
                          <a:effectLst/>
                        </a:rPr>
                        <a:t> </a:t>
                      </a:r>
                      <a:r>
                        <a:rPr lang="en-US" sz="1600" dirty="0" err="1">
                          <a:effectLst/>
                        </a:rPr>
                        <a:t>Yaralı</a:t>
                      </a:r>
                      <a:endParaRPr lang="tr-TR"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20000"/>
                        </a:lnSpc>
                        <a:spcAft>
                          <a:spcPts val="0"/>
                        </a:spcAft>
                      </a:pPr>
                      <a:r>
                        <a:rPr lang="en-US" sz="1600" dirty="0" err="1">
                          <a:effectLst/>
                        </a:rPr>
                        <a:t>Ağır</a:t>
                      </a:r>
                      <a:r>
                        <a:rPr lang="en-US" sz="1600" dirty="0">
                          <a:effectLst/>
                        </a:rPr>
                        <a:t> </a:t>
                      </a:r>
                      <a:r>
                        <a:rPr lang="en-US" sz="1600" dirty="0" err="1">
                          <a:effectLst/>
                        </a:rPr>
                        <a:t>Yaralı</a:t>
                      </a:r>
                      <a:endParaRPr lang="tr-TR"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20000"/>
                        </a:lnSpc>
                        <a:spcAft>
                          <a:spcPts val="0"/>
                        </a:spcAft>
                      </a:pPr>
                      <a:r>
                        <a:rPr lang="en-US" sz="1600" dirty="0">
                          <a:effectLst/>
                        </a:rPr>
                        <a:t>Can </a:t>
                      </a:r>
                      <a:r>
                        <a:rPr lang="en-US" sz="1600" dirty="0" err="1">
                          <a:effectLst/>
                        </a:rPr>
                        <a:t>Kaybı</a:t>
                      </a:r>
                      <a:endParaRPr lang="tr-TR"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20000"/>
                        </a:lnSpc>
                        <a:spcAft>
                          <a:spcPts val="0"/>
                        </a:spcAft>
                      </a:pPr>
                      <a:r>
                        <a:rPr lang="en-US" sz="1600" dirty="0" err="1">
                          <a:effectLst/>
                        </a:rPr>
                        <a:t>Geçici</a:t>
                      </a:r>
                      <a:r>
                        <a:rPr lang="en-US" sz="1600" dirty="0">
                          <a:effectLst/>
                        </a:rPr>
                        <a:t> </a:t>
                      </a:r>
                      <a:r>
                        <a:rPr lang="en-US" sz="1600" dirty="0" err="1">
                          <a:effectLst/>
                        </a:rPr>
                        <a:t>Barınma</a:t>
                      </a:r>
                      <a:r>
                        <a:rPr lang="en-US" sz="1600" dirty="0">
                          <a:effectLst/>
                        </a:rPr>
                        <a:t> (</a:t>
                      </a:r>
                      <a:r>
                        <a:rPr lang="en-US" sz="1600" dirty="0" err="1">
                          <a:effectLst/>
                        </a:rPr>
                        <a:t>Kişi</a:t>
                      </a:r>
                      <a:r>
                        <a:rPr lang="en-US" sz="1600" dirty="0">
                          <a:effectLst/>
                        </a:rPr>
                        <a:t> </a:t>
                      </a:r>
                      <a:r>
                        <a:rPr lang="en-US" sz="1600" dirty="0" err="1">
                          <a:effectLst/>
                        </a:rPr>
                        <a:t>Sayısı</a:t>
                      </a:r>
                      <a:r>
                        <a:rPr lang="en-US" sz="1600" dirty="0">
                          <a:effectLst/>
                        </a:rPr>
                        <a:t>)</a:t>
                      </a:r>
                      <a:endParaRPr lang="tr-TR"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864906253"/>
                  </a:ext>
                </a:extLst>
              </a:tr>
              <a:tr h="757392">
                <a:tc>
                  <a:txBody>
                    <a:bodyPr/>
                    <a:lstStyle/>
                    <a:p>
                      <a:pPr>
                        <a:lnSpc>
                          <a:spcPct val="120000"/>
                        </a:lnSpc>
                        <a:spcAft>
                          <a:spcPts val="1000"/>
                        </a:spcAft>
                      </a:pPr>
                      <a:r>
                        <a:rPr lang="en-US" sz="1600" dirty="0">
                          <a:effectLst/>
                        </a:rPr>
                        <a:t>Adana</a:t>
                      </a:r>
                      <a:endParaRPr lang="tr-TR"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20000"/>
                        </a:lnSpc>
                        <a:spcAft>
                          <a:spcPts val="1000"/>
                        </a:spcAft>
                      </a:pPr>
                      <a:r>
                        <a:rPr lang="en-US" sz="1600" dirty="0">
                          <a:effectLst/>
                        </a:rPr>
                        <a:t>80784</a:t>
                      </a:r>
                      <a:endParaRPr lang="tr-TR"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20000"/>
                        </a:lnSpc>
                        <a:spcAft>
                          <a:spcPts val="1000"/>
                        </a:spcAft>
                      </a:pPr>
                      <a:r>
                        <a:rPr lang="en-US" sz="1600" dirty="0">
                          <a:effectLst/>
                        </a:rPr>
                        <a:t>9855</a:t>
                      </a:r>
                      <a:endParaRPr lang="tr-TR"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20000"/>
                        </a:lnSpc>
                        <a:spcAft>
                          <a:spcPts val="1000"/>
                        </a:spcAft>
                      </a:pPr>
                      <a:r>
                        <a:rPr lang="en-US" sz="1600" dirty="0">
                          <a:effectLst/>
                        </a:rPr>
                        <a:t>6480</a:t>
                      </a:r>
                      <a:endParaRPr lang="tr-TR"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20000"/>
                        </a:lnSpc>
                        <a:spcAft>
                          <a:spcPts val="1000"/>
                        </a:spcAft>
                      </a:pPr>
                      <a:r>
                        <a:rPr lang="en-US" sz="1600" dirty="0">
                          <a:effectLst/>
                        </a:rPr>
                        <a:t>3650</a:t>
                      </a:r>
                      <a:endParaRPr lang="tr-TR"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20000"/>
                        </a:lnSpc>
                        <a:spcAft>
                          <a:spcPts val="1000"/>
                        </a:spcAft>
                      </a:pPr>
                      <a:r>
                        <a:rPr lang="en-US" sz="1600" dirty="0">
                          <a:effectLst/>
                        </a:rPr>
                        <a:t>266</a:t>
                      </a:r>
                      <a:endParaRPr lang="tr-TR"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20000"/>
                        </a:lnSpc>
                        <a:spcAft>
                          <a:spcPts val="1000"/>
                        </a:spcAft>
                      </a:pPr>
                      <a:r>
                        <a:rPr lang="en-US" sz="1600" dirty="0">
                          <a:effectLst/>
                        </a:rPr>
                        <a:t>353680</a:t>
                      </a:r>
                      <a:endParaRPr lang="tr-TR"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20000"/>
                        </a:lnSpc>
                        <a:spcAft>
                          <a:spcPts val="1000"/>
                        </a:spcAft>
                      </a:pPr>
                      <a:r>
                        <a:rPr lang="en-US" sz="1600" dirty="0">
                          <a:effectLst/>
                        </a:rPr>
                        <a:t>480</a:t>
                      </a:r>
                      <a:endParaRPr lang="tr-TR"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20000"/>
                        </a:lnSpc>
                        <a:spcAft>
                          <a:spcPts val="1000"/>
                        </a:spcAft>
                      </a:pPr>
                      <a:r>
                        <a:rPr lang="en-US" sz="1600" dirty="0">
                          <a:effectLst/>
                        </a:rPr>
                        <a:t>170</a:t>
                      </a:r>
                      <a:endParaRPr lang="tr-TR"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20000"/>
                        </a:lnSpc>
                        <a:spcAft>
                          <a:spcPts val="1000"/>
                        </a:spcAft>
                      </a:pPr>
                      <a:r>
                        <a:rPr lang="en-US" sz="1600" dirty="0">
                          <a:effectLst/>
                        </a:rPr>
                        <a:t>64</a:t>
                      </a:r>
                      <a:endParaRPr lang="tr-TR"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20000"/>
                        </a:lnSpc>
                        <a:spcAft>
                          <a:spcPts val="1000"/>
                        </a:spcAft>
                      </a:pPr>
                      <a:r>
                        <a:rPr lang="en-US" sz="1600" dirty="0">
                          <a:effectLst/>
                        </a:rPr>
                        <a:t>31</a:t>
                      </a:r>
                      <a:endParaRPr lang="tr-TR"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20000"/>
                        </a:lnSpc>
                        <a:spcAft>
                          <a:spcPts val="1000"/>
                        </a:spcAft>
                      </a:pPr>
                      <a:r>
                        <a:rPr lang="en-US" sz="1600" dirty="0">
                          <a:effectLst/>
                        </a:rPr>
                        <a:t>8174</a:t>
                      </a:r>
                      <a:endParaRPr lang="tr-TR"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816645270"/>
                  </a:ext>
                </a:extLst>
              </a:tr>
            </a:tbl>
          </a:graphicData>
        </a:graphic>
      </p:graphicFrame>
    </p:spTree>
    <p:extLst>
      <p:ext uri="{BB962C8B-B14F-4D97-AF65-F5344CB8AC3E}">
        <p14:creationId xmlns:p14="http://schemas.microsoft.com/office/powerpoint/2010/main" val="19702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20589"/>
          <a:stretch/>
        </p:blipFill>
        <p:spPr>
          <a:xfrm>
            <a:off x="0" y="5695273"/>
            <a:ext cx="9144000" cy="1172568"/>
          </a:xfrm>
          <a:prstGeom prst="rect">
            <a:avLst/>
          </a:prstGeom>
        </p:spPr>
      </p:pic>
      <p:sp>
        <p:nvSpPr>
          <p:cNvPr id="5" name="Metin kutusu 4"/>
          <p:cNvSpPr txBox="1"/>
          <p:nvPr/>
        </p:nvSpPr>
        <p:spPr>
          <a:xfrm>
            <a:off x="251520" y="6179818"/>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8548" y="4772708"/>
            <a:ext cx="1382665" cy="1431551"/>
          </a:xfrm>
          <a:prstGeom prst="rect">
            <a:avLst/>
          </a:prstGeom>
        </p:spPr>
      </p:pic>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8</a:t>
            </a:r>
            <a:endParaRPr lang="tr-TR" sz="1600" dirty="0">
              <a:solidFill>
                <a:schemeClr val="bg1"/>
              </a:solidFill>
            </a:endParaRPr>
          </a:p>
        </p:txBody>
      </p:sp>
      <p:sp>
        <p:nvSpPr>
          <p:cNvPr id="11" name="Dikdörtgen 10"/>
          <p:cNvSpPr/>
          <p:nvPr/>
        </p:nvSpPr>
        <p:spPr>
          <a:xfrm>
            <a:off x="805479" y="1223350"/>
            <a:ext cx="7684799" cy="4031873"/>
          </a:xfrm>
          <a:prstGeom prst="rect">
            <a:avLst/>
          </a:prstGeom>
        </p:spPr>
        <p:txBody>
          <a:bodyPr wrap="square">
            <a:spAutoFit/>
          </a:bodyPr>
          <a:lstStyle/>
          <a:p>
            <a:pPr lvl="0"/>
            <a:endParaRPr lang="tr-TR" sz="2400" b="1" dirty="0">
              <a:solidFill>
                <a:srgbClr val="0070C0"/>
              </a:solidFill>
              <a:cs typeface="Times New Roman" panose="02020603050405020304" pitchFamily="18" charset="0"/>
            </a:endParaRPr>
          </a:p>
          <a:p>
            <a:pPr lvl="0"/>
            <a:r>
              <a:rPr lang="tr-TR" sz="2800" b="1" dirty="0">
                <a:solidFill>
                  <a:srgbClr val="0070C0"/>
                </a:solidFill>
                <a:cs typeface="Times New Roman" panose="02020603050405020304" pitchFamily="18" charset="0"/>
              </a:rPr>
              <a:t>MÜDAHALE PLANLAMA ÇALIŞMALARI:</a:t>
            </a:r>
          </a:p>
          <a:p>
            <a:pPr lvl="0"/>
            <a:endParaRPr lang="tr-TR" sz="2600" dirty="0">
              <a:cs typeface="Times New Roman" panose="02020603050405020304" pitchFamily="18" charset="0"/>
            </a:endParaRPr>
          </a:p>
          <a:p>
            <a:pPr lvl="0"/>
            <a:r>
              <a:rPr lang="tr-TR" sz="2600" b="1" dirty="0">
                <a:cs typeface="Times New Roman" panose="02020603050405020304" pitchFamily="18" charset="0"/>
              </a:rPr>
              <a:t>Afet ve Acil Durum Müdahale Hizmetleri Yönetmeliği</a:t>
            </a:r>
          </a:p>
          <a:p>
            <a:pPr lvl="0"/>
            <a:endParaRPr lang="tr-TR" sz="2600" dirty="0">
              <a:cs typeface="Times New Roman" panose="02020603050405020304" pitchFamily="18" charset="0"/>
            </a:endParaRPr>
          </a:p>
          <a:p>
            <a:pPr lvl="0"/>
            <a:r>
              <a:rPr lang="tr-TR" sz="2600" b="1" dirty="0">
                <a:cs typeface="Times New Roman" panose="02020603050405020304" pitchFamily="18" charset="0"/>
              </a:rPr>
              <a:t>Türkiye Afet Müdahale Planı (TAMP)</a:t>
            </a:r>
          </a:p>
          <a:p>
            <a:pPr lvl="0"/>
            <a:endParaRPr lang="tr-TR" sz="2600" dirty="0">
              <a:cs typeface="Times New Roman" panose="02020603050405020304" pitchFamily="18" charset="0"/>
            </a:endParaRPr>
          </a:p>
          <a:p>
            <a:r>
              <a:rPr lang="tr-TR" sz="2600" b="1" dirty="0"/>
              <a:t>İl Afet Müdahale Planı (Adana TAMP)</a:t>
            </a:r>
          </a:p>
          <a:p>
            <a:endParaRPr lang="tr-TR" sz="2400" dirty="0"/>
          </a:p>
          <a:p>
            <a:pPr lvl="0"/>
            <a:endParaRPr lang="tr-TR" sz="2400" dirty="0">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018" y="2527531"/>
            <a:ext cx="314325" cy="314325"/>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154" y="3309379"/>
            <a:ext cx="314325" cy="314325"/>
          </a:xfrm>
          <a:prstGeom prst="rect">
            <a:avLst/>
          </a:prstGeom>
        </p:spPr>
      </p:pic>
      <p:pic>
        <p:nvPicPr>
          <p:cNvPr id="17" name="Resi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484" y="4105639"/>
            <a:ext cx="314325" cy="314325"/>
          </a:xfrm>
          <a:prstGeom prst="rect">
            <a:avLst/>
          </a:prstGeom>
        </p:spPr>
      </p:pic>
    </p:spTree>
    <p:extLst>
      <p:ext uri="{BB962C8B-B14F-4D97-AF65-F5344CB8AC3E}">
        <p14:creationId xmlns:p14="http://schemas.microsoft.com/office/powerpoint/2010/main" val="18431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19940"/>
          <a:stretch/>
        </p:blipFill>
        <p:spPr>
          <a:xfrm>
            <a:off x="44105" y="5695273"/>
            <a:ext cx="9099895" cy="1172568"/>
          </a:xfrm>
          <a:prstGeom prst="rect">
            <a:avLst/>
          </a:prstGeom>
        </p:spPr>
      </p:pic>
      <p:sp>
        <p:nvSpPr>
          <p:cNvPr id="5" name="Metin kutusu 4"/>
          <p:cNvSpPr txBox="1"/>
          <p:nvPr/>
        </p:nvSpPr>
        <p:spPr>
          <a:xfrm>
            <a:off x="251520" y="6179818"/>
            <a:ext cx="4123821" cy="338554"/>
          </a:xfrm>
          <a:prstGeom prst="rect">
            <a:avLst/>
          </a:prstGeom>
          <a:noFill/>
        </p:spPr>
        <p:txBody>
          <a:bodyPr wrap="none" rtlCol="0">
            <a:spAutoFit/>
          </a:bodyPr>
          <a:lstStyle/>
          <a:p>
            <a:r>
              <a:rPr lang="tr-TR" sz="1600" b="1" dirty="0">
                <a:solidFill>
                  <a:schemeClr val="bg1"/>
                </a:solidFill>
              </a:rPr>
              <a:t>ADANA İL AFET VE ACİL DURUM MÜDÜRLÜĞÜ</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8548" y="4772708"/>
            <a:ext cx="1382665" cy="1431551"/>
          </a:xfrm>
          <a:prstGeom prst="rect">
            <a:avLst/>
          </a:prstGeom>
        </p:spPr>
      </p:pic>
      <p:sp>
        <p:nvSpPr>
          <p:cNvPr id="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smtClean="0">
                <a:solidFill>
                  <a:schemeClr val="bg1"/>
                </a:solidFill>
              </a:rPr>
              <a:t>9</a:t>
            </a:r>
            <a:endParaRPr lang="tr-TR" sz="1600" dirty="0">
              <a:solidFill>
                <a:schemeClr val="bg1"/>
              </a:solidFill>
            </a:endParaRPr>
          </a:p>
        </p:txBody>
      </p:sp>
      <p:sp>
        <p:nvSpPr>
          <p:cNvPr id="9" name="İçerik Yer Tutucusu 8"/>
          <p:cNvSpPr>
            <a:spLocks noGrp="1"/>
          </p:cNvSpPr>
          <p:nvPr>
            <p:ph idx="1"/>
          </p:nvPr>
        </p:nvSpPr>
        <p:spPr>
          <a:xfrm>
            <a:off x="1225205" y="1717287"/>
            <a:ext cx="7886700" cy="2028248"/>
          </a:xfrm>
          <a:prstGeom prst="rect">
            <a:avLst/>
          </a:prstGeom>
        </p:spPr>
        <p:txBody>
          <a:bodyPr wrap="square">
            <a:spAutoFit/>
          </a:bodyPr>
          <a:lstStyle/>
          <a:p>
            <a:pPr marL="0" indent="0">
              <a:buNone/>
            </a:pPr>
            <a:r>
              <a:rPr lang="tr-TR" dirty="0">
                <a:latin typeface="Times New Roman" panose="02020603050405020304" pitchFamily="18" charset="0"/>
                <a:cs typeface="Times New Roman" panose="02020603050405020304" pitchFamily="18" charset="0"/>
              </a:rPr>
              <a:t>       </a:t>
            </a:r>
          </a:p>
          <a:p>
            <a:pPr marL="0" indent="0">
              <a:buNone/>
            </a:pPr>
            <a:endParaRPr lang="tr-TR" sz="2800" dirty="0">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a:p>
            <a:pPr marL="0" indent="0">
              <a:buNone/>
            </a:pPr>
            <a:endParaRPr lang="tr-TR" sz="2800" dirty="0"/>
          </a:p>
        </p:txBody>
      </p:sp>
      <p:sp>
        <p:nvSpPr>
          <p:cNvPr id="12" name="Unvan 1"/>
          <p:cNvSpPr>
            <a:spLocks noGrp="1"/>
          </p:cNvSpPr>
          <p:nvPr/>
        </p:nvSpPr>
        <p:spPr>
          <a:xfrm>
            <a:off x="1871185" y="585621"/>
            <a:ext cx="6317669" cy="1036863"/>
          </a:xfrm>
          <a:prstGeom prst="rect">
            <a:avLst/>
          </a:prstGeom>
        </p:spPr>
        <p:txBody>
          <a:bodyPr vert="horz" lIns="91440" tIns="45720" rIns="91440" bIns="45720" rtlCol="0" anchor="ctr">
            <a:normAutofit fontScale="925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tr-TR" sz="3600" b="1" dirty="0">
                <a:solidFill>
                  <a:srgbClr val="0070C0"/>
                </a:solidFill>
                <a:latin typeface="+mn-lt"/>
              </a:rPr>
              <a:t>adana afet müdahale planı</a:t>
            </a:r>
          </a:p>
          <a:p>
            <a:pPr algn="ctr"/>
            <a:r>
              <a:rPr lang="tr-TR" sz="3600" b="1" dirty="0">
                <a:solidFill>
                  <a:srgbClr val="0070C0"/>
                </a:solidFill>
                <a:latin typeface="+mn-lt"/>
              </a:rPr>
              <a:t>TAMP</a:t>
            </a:r>
          </a:p>
        </p:txBody>
      </p:sp>
      <p:sp>
        <p:nvSpPr>
          <p:cNvPr id="13" name="Metin kutusu 5"/>
          <p:cNvSpPr txBox="1"/>
          <p:nvPr/>
        </p:nvSpPr>
        <p:spPr>
          <a:xfrm>
            <a:off x="2185511" y="1844092"/>
            <a:ext cx="5859681" cy="1631216"/>
          </a:xfrm>
          <a:prstGeom prst="rect">
            <a:avLst/>
          </a:prstGeom>
          <a:noFill/>
        </p:spPr>
        <p:txBody>
          <a:bodyPr wrap="square" rtlCol="0" anchor="ctr" anchorCtr="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tr-TR" sz="2000" dirty="0"/>
              <a:t>Afet ve acil durumlara ilişkin müdahale çalışmalarında görev alacak çalışma grupları ve koordinasyon birimlerine ait rolleri ve sorumlulukları tanımlamak, afet öncesi, sırası ve sonrasındaki müdahale planlamasının temel prensiplerini belirlemektir. </a:t>
            </a:r>
          </a:p>
        </p:txBody>
      </p:sp>
      <p:sp>
        <p:nvSpPr>
          <p:cNvPr id="14" name="Metin kutusu 6"/>
          <p:cNvSpPr txBox="1"/>
          <p:nvPr/>
        </p:nvSpPr>
        <p:spPr>
          <a:xfrm>
            <a:off x="2133928" y="3539973"/>
            <a:ext cx="6054927" cy="1323439"/>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tr-TR" sz="2000" dirty="0"/>
              <a:t>TAMP, ülkemizde yaşanabilecek her tür ve ölçekte, afet ve acil durumlara müdahalede görev alacak, bakanlık, kamu kurum ve kuruluşları, özel kuruluşlar, STK’lar ve gerçek kişileri kapsar. </a:t>
            </a:r>
          </a:p>
        </p:txBody>
      </p:sp>
      <p:pic>
        <p:nvPicPr>
          <p:cNvPr id="15" name="Resi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3474" y="2261197"/>
            <a:ext cx="314325" cy="314325"/>
          </a:xfrm>
          <a:prstGeom prst="rect">
            <a:avLst/>
          </a:prstGeom>
        </p:spPr>
      </p:pic>
      <p:pic>
        <p:nvPicPr>
          <p:cNvPr id="16" name="Resim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1186" y="3840338"/>
            <a:ext cx="314325" cy="314325"/>
          </a:xfrm>
          <a:prstGeom prst="rect">
            <a:avLst/>
          </a:prstGeom>
        </p:spPr>
      </p:pic>
      <p:sp>
        <p:nvSpPr>
          <p:cNvPr id="17" name="Sağ Ok 16"/>
          <p:cNvSpPr/>
          <p:nvPr/>
        </p:nvSpPr>
        <p:spPr>
          <a:xfrm>
            <a:off x="251520" y="2030397"/>
            <a:ext cx="1584176" cy="732605"/>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defPPr>
              <a:defRPr lang="tr-T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tr-TR" b="1" dirty="0">
                <a:solidFill>
                  <a:schemeClr val="accent6"/>
                </a:solidFill>
              </a:rPr>
              <a:t>Amaç</a:t>
            </a:r>
          </a:p>
        </p:txBody>
      </p:sp>
      <p:sp>
        <p:nvSpPr>
          <p:cNvPr id="18" name="Sağ Ok 17"/>
          <p:cNvSpPr/>
          <p:nvPr/>
        </p:nvSpPr>
        <p:spPr>
          <a:xfrm>
            <a:off x="251520" y="3631199"/>
            <a:ext cx="1584176" cy="732605"/>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b="1" dirty="0">
                <a:solidFill>
                  <a:schemeClr val="accent6"/>
                </a:solidFill>
              </a:rPr>
              <a:t>Kapsam</a:t>
            </a:r>
          </a:p>
        </p:txBody>
      </p:sp>
      <p:pic>
        <p:nvPicPr>
          <p:cNvPr id="20" name="Resim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131" y="255873"/>
            <a:ext cx="1264354" cy="630689"/>
          </a:xfrm>
          <a:prstGeom prst="rect">
            <a:avLst/>
          </a:prstGeom>
          <a:solidFill>
            <a:schemeClr val="accent1"/>
          </a:solidFill>
        </p:spPr>
      </p:pic>
    </p:spTree>
    <p:extLst>
      <p:ext uri="{BB962C8B-B14F-4D97-AF65-F5344CB8AC3E}">
        <p14:creationId xmlns:p14="http://schemas.microsoft.com/office/powerpoint/2010/main" val="330450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2145</TotalTime>
  <Words>2545</Words>
  <Application>Microsoft Office PowerPoint</Application>
  <PresentationFormat>Ekran Gösterisi (4:3)</PresentationFormat>
  <Paragraphs>606</Paragraphs>
  <Slides>49</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49</vt:i4>
      </vt:variant>
    </vt:vector>
  </HeadingPairs>
  <TitlesOfParts>
    <vt:vector size="59" baseType="lpstr">
      <vt:lpstr>Arial</vt:lpstr>
      <vt:lpstr>Arial,Sans-Serif</vt:lpstr>
      <vt:lpstr>Calibri</vt:lpstr>
      <vt:lpstr>Calibri Light</vt:lpstr>
      <vt:lpstr>Tahoma</vt:lpstr>
      <vt:lpstr>Times New Roman</vt:lpstr>
      <vt:lpstr>Tw Cen MT</vt:lpstr>
      <vt:lpstr>Tw Cen MT Condensed</vt:lpstr>
      <vt:lpstr>Wingdings</vt:lpstr>
      <vt:lpstr>Office Teması</vt:lpstr>
      <vt:lpstr>PowerPoint Sunusu</vt:lpstr>
      <vt:lpstr>İÇİNDEKİLER</vt:lpstr>
      <vt:lpstr>PowerPoint Sunusu</vt:lpstr>
      <vt:lpstr>PowerPoint Sunusu</vt:lpstr>
      <vt:lpstr>PowerPoint Sunusu</vt:lpstr>
      <vt:lpstr>PowerPoint Sunusu</vt:lpstr>
      <vt:lpstr>PowerPoint Sunusu</vt:lpstr>
      <vt:lpstr>PowerPoint Sunusu</vt:lpstr>
      <vt:lpstr>PowerPoint Sunusu</vt:lpstr>
      <vt:lpstr>PowerPoint Sunusu</vt:lpstr>
      <vt:lpstr>ADANA AFET MÜDAHALE PLANI ÇALIŞMA GURUPLARI </vt:lpstr>
      <vt:lpstr>ADANA AFET MÜDAHALE PLANI ÇALIŞMA GURUPLARI </vt:lpstr>
      <vt:lpstr>ADANA AFET MÜDAHALE PLANI ÇALIŞMA GURUPLARI </vt:lpstr>
      <vt:lpstr>PowerPoint Sunusu</vt:lpstr>
      <vt:lpstr>PowerPoint Sunusu</vt:lpstr>
      <vt:lpstr>PowerPoint Sunusu</vt:lpstr>
      <vt:lpstr>AFET YÖNETİMİNDE SORUNLU ALANLAR: </vt:lpstr>
      <vt:lpstr>PowerPoint Sunusu</vt:lpstr>
      <vt:lpstr>PowerPoint Sunusu</vt:lpstr>
      <vt:lpstr>İL AFET VE ACİL DURUM MÜDÜRLÜĞÜ’NÜN  VERMİŞ OLDUĞU EĞİTİMLER</vt:lpstr>
      <vt:lpstr>İL MİLLİ EĞİTİM MÜDÜRLÜĞÜ TARAFINDAN  VERİLEN EĞİTİM RAKAMLARI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KENT PLANLAMASI</vt:lpstr>
      <vt:lpstr>KENT PLANLAMASI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Windows Kullanıcısı</cp:lastModifiedBy>
  <cp:revision>526</cp:revision>
  <dcterms:created xsi:type="dcterms:W3CDTF">2018-12-05T07:16:03Z</dcterms:created>
  <dcterms:modified xsi:type="dcterms:W3CDTF">2020-02-04T08:25:06Z</dcterms:modified>
</cp:coreProperties>
</file>